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7" r:id="rId3"/>
    <p:sldId id="289" r:id="rId4"/>
    <p:sldId id="292" r:id="rId5"/>
    <p:sldId id="257" r:id="rId6"/>
    <p:sldId id="293" r:id="rId7"/>
    <p:sldId id="297" r:id="rId8"/>
    <p:sldId id="265" r:id="rId9"/>
    <p:sldId id="264" r:id="rId10"/>
    <p:sldId id="266" r:id="rId11"/>
    <p:sldId id="268" r:id="rId12"/>
    <p:sldId id="267" r:id="rId13"/>
    <p:sldId id="270" r:id="rId14"/>
    <p:sldId id="299" r:id="rId15"/>
    <p:sldId id="277" r:id="rId16"/>
    <p:sldId id="295" r:id="rId17"/>
    <p:sldId id="276" r:id="rId18"/>
    <p:sldId id="280" r:id="rId19"/>
    <p:sldId id="304" r:id="rId20"/>
    <p:sldId id="298" r:id="rId21"/>
    <p:sldId id="302" r:id="rId22"/>
    <p:sldId id="300" r:id="rId23"/>
    <p:sldId id="301" r:id="rId24"/>
    <p:sldId id="303" r:id="rId25"/>
    <p:sldId id="29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7591"/>
    <a:srgbClr val="23728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64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3340E-3DDE-41B9-875D-352437D4AC25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E657B-BFC9-4624-957D-234B038CB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712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74D3F6-8F42-4C9B-8166-3D117556C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44DFCD-0AA3-49E7-8DDA-5562856E7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D61A6F-A657-44D8-9978-F4CDC553A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704C-5C99-47AA-850C-9F95C99C4614}" type="datetime1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CB3DC9-5102-406F-BB97-4E1161F6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AB400-A798-44F8-83FA-15093E397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8C7F-DD0D-4B28-A0E2-104EBD203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76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8C5CEA-7B5D-478A-8730-1D9B6D11A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EF53E3-9957-46BD-A218-A944B8555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E2A503-6584-4793-B3AF-FF6C83262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258F4-21E3-4E47-BA15-F2D0228D2637}" type="datetime1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09498F-AAD7-4ED7-8774-D8BBF3222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874126-C2D3-4278-B084-E59E108FB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8C7F-DD0D-4B28-A0E2-104EBD203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28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A8E82F8-4AB5-423F-B12C-C7EE6C4C71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48EA66-860B-4E76-BF05-69137E80F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673EC2-AA5C-4172-9BF1-0C9BA44C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68AC-03BB-4AC6-A46F-103BD4B93850}" type="datetime1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AE731A-348A-422C-A904-4253E4977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724B6-80EE-4316-BBAE-8E3CD4AF7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8C7F-DD0D-4B28-A0E2-104EBD203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43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83C0C7-5CBF-4898-9C77-184499CC9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68A0E8-2FBB-485B-98CC-82936079D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8E2241-9993-4275-B801-82C2369DA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AC53-C1B7-4402-8F17-67F871165B6E}" type="datetime1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2E43BC-2FA9-4E5D-B996-F5F793E89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D4DE7-DB8B-4CD0-A8FE-D6813AAEE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8C7F-DD0D-4B28-A0E2-104EBD203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0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F48F90-37A8-4685-95B9-44D3D7C37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7C74E3-8326-4CDF-A592-929D484D8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CFF98D-5C73-4FB1-B671-0046E59E5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7AE1-5103-4D7E-93CC-D9AD0AC5B9EF}" type="datetime1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87356C-3CE3-4491-BF1A-CD1DD8DC6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A017BB-7A12-4910-9F0A-D5C9B20AC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8C7F-DD0D-4B28-A0E2-104EBD203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786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0A4AC-4869-4C2A-9D72-8CA9BD1B5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71D9AE-0AFB-43D0-82C8-8DC00F4A98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19AC2C-E0B7-410D-B3E2-54A304658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12307C-973E-4D32-9F8E-0448F2AEE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E5AD-745D-4BCF-B8FA-2D859B72AD2B}" type="datetime1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F8224B-5D0C-4EF9-8554-4A746E485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7BBBAC-AD36-4C5C-AB04-A0348B2C1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8C7F-DD0D-4B28-A0E2-104EBD203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22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69050E-0B13-4C1C-81FF-3E8F97A63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BD150C-2E84-4599-9026-4A05DB0F5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F43A3D-4AE1-45FE-ACCA-44BE31B50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745F76D-A9D1-4BC3-A438-A2DFF2543F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511B78F-9DCF-403E-8122-3FB289EB98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ABB4D90-A770-4843-84A3-4099321FB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7D04-BD20-49B6-9979-F359C6651E41}" type="datetime1">
              <a:rPr lang="ru-RU" smtClean="0"/>
              <a:t>12.12.2023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397836-C33A-4CBE-A600-6FB34C6B3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49A980-3B47-4358-8756-ECD6C2974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8C7F-DD0D-4B28-A0E2-104EBD203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62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32B4C-E65A-4FCF-BAB0-1820AC6B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7028B32-6DD9-4B0D-B60C-573DE9BA5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4D8D-5024-48D3-A9CA-FB39FDDC58F1}" type="datetime1">
              <a:rPr lang="ru-RU" smtClean="0"/>
              <a:t>12.12.2023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CF05F5-5F29-48F3-93DE-8AADAF27E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63F566-6ECF-4A59-A31D-45E56B1A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8C7F-DD0D-4B28-A0E2-104EBD203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74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883FA5-0DA0-4E59-8C3C-01326084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7BE1-D450-47E2-AB9D-E759D298DE2E}" type="datetime1">
              <a:rPr lang="ru-RU" smtClean="0"/>
              <a:t>12.12.2023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788185A-125E-4F7F-A70F-FD365BA2C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3DEC37-799D-4E29-8F46-844256218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8C7F-DD0D-4B28-A0E2-104EBD203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66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F2741-8BB2-4B9B-888E-D2A3C5AFD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7D9AEA-5A6F-46D7-B000-9E4780218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5B6D93-9F79-47D9-8A95-13379DD6E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D114CC-2309-4E0B-8296-D2B7C725B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7C8F-2E56-44AF-8E98-C8F8C5163D26}" type="datetime1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9DAC83-77FE-495E-BA49-6C23B7994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5018F9-32D5-42E7-A455-2E9681AD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8C7F-DD0D-4B28-A0E2-104EBD203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37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0A66B-B01C-4EFA-809A-A7B21A37D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8E98593-CC21-4B4F-8354-79BD7A20E7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23B9C2-30AA-4426-A3AF-582872749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03F8B2-CDAE-4965-ACB2-1ED0FBD03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0700-C85C-4658-B526-881673A30AA1}" type="datetime1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9A6D8E-1669-4C3D-B98A-0204EEDB1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4286DF-6799-4E65-BCB6-10C569799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8C7F-DD0D-4B28-A0E2-104EBD203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03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43561-6382-4E4D-8FCE-A3C4ABC3A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AB1913-8644-43FA-99F2-8642B9A95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4E9B94-098B-4D35-AE6B-27C59EF845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8AF6D-E3D3-4EA7-94BA-9BB7297B066C}" type="datetime1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5B0CA3-963A-43FB-BE48-33FC9678B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59187C-7F95-451B-9146-50198ED5E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08C7F-DD0D-4B28-A0E2-104EBD203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aggk691SasE9zujI3fbVUO9yXtQwQ4_2JBiNz93lq3c/edit?usp=shari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privat.ru/zdo?r=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hyperlink" Target="https://statprivat.ru/libfile/%D0%A1%D1%87_%D0%BF%D0%B0%D0%BB%D0%B0%D1%82%D0%B0.pdf#page=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hyperlink" Target="https://statprivat.ru/libfile/%D0%9E%D0%A2%D0%A7%D0%95%D0%A2_2022_18.05._2023.pdf#page=4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hyperlink" Target="https://www.rbc.ru/economics/27/03/2023/6420bc119a7947223798858b" TargetMode="External"/><Relationship Id="rId7" Type="http://schemas.openxmlformats.org/officeDocument/2006/relationships/hyperlink" Target="https://statprivat.ru/libfile/%D0%A1%D1%87_%D0%BF%D0%B0%D0%BB%D0%B0%D1%82%D0%B0.pdf#page=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tprivat.ru/libfile/%D0%9E%D0%A2%D0%A7%D0%95%D0%A2_2022_18.05._2023.pdf#page=6" TargetMode="External"/><Relationship Id="rId5" Type="http://schemas.openxmlformats.org/officeDocument/2006/relationships/hyperlink" Target="https://cbr.ru/search/?text=0420158+%22%D0%9E%D1%82%D1%87%D0%B5%D1%82+%D0%BE+%D1%81%D1%82%D1%80%D1%83%D0%BA%D1%82%D1%83%D1%80%D0%B5+%D1%84%D0%B8%D0%BD%D0%B0%D0%BD%D1%81%D0%BE%D0%B2%D0%BE%D0%B3%D0%BE+%D1%80%D0%B5%D0%B7%D1%83%D0%BB%D1%8C%D1%82%D0%B0%D1%82%D0%B0+%D0%BF%D0%BE+%D1%83%D1%87%D0%B5%D1%82%D0%BD%D1%8B%D0%BC+%D0%B3%D1%80%D1%83%D0%BF%D0%BF%D0%B0%D0%BC%22+" TargetMode="External"/><Relationship Id="rId4" Type="http://schemas.openxmlformats.org/officeDocument/2006/relationships/hyperlink" Target="https://www.interfax.ru/business/89312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fax.ru/business/89312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hyperlink" Target="https://www.sravni.ru/dms/top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materlife.ru/besplatno-eto-skolk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aggk691SasE9zujI3fbVUO9yXtQwQ4_2JBiNz93lq3c/edit?usp=shari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aggk691SasE9zujI3fbVUO9yXtQwQ4_2JBiNz93lq3c/edit?usp=shari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0CB90-C84A-48D3-982E-A835ED7CA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1132" y="1805403"/>
            <a:ext cx="10038735" cy="1286540"/>
          </a:xfrm>
        </p:spPr>
        <p:txBody>
          <a:bodyPr>
            <a:noAutofit/>
          </a:bodyPr>
          <a:lstStyle/>
          <a:p>
            <a:r>
              <a:rPr lang="ru-RU" sz="35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Расчёт размера </a:t>
            </a:r>
            <a:br>
              <a:rPr lang="ru-RU" sz="35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35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страховой суммы по полису ОМС. </a:t>
            </a:r>
            <a:br>
              <a:rPr lang="ru-RU" sz="3500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2000" dirty="0">
                <a:solidFill>
                  <a:srgbClr val="23728E"/>
                </a:solidFill>
                <a:latin typeface="Myriad Pro Light" panose="020B0603030403020204" pitchFamily="34" charset="0"/>
              </a:rPr>
              <a:t>(объема страховых гарантий на 1 человека в рамках программы ОМС)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36C36C-8026-4ED8-842E-E8B6AD1E2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5289" y="4209748"/>
            <a:ext cx="8101781" cy="1804006"/>
          </a:xfrm>
        </p:spPr>
        <p:txBody>
          <a:bodyPr>
            <a:normAutofit fontScale="62500" lnSpcReduction="20000"/>
          </a:bodyPr>
          <a:lstStyle/>
          <a:p>
            <a:endParaRPr lang="ru-RU" sz="2900" b="1" dirty="0">
              <a:solidFill>
                <a:srgbClr val="23728E"/>
              </a:solidFill>
              <a:latin typeface="Myriad Pro Cond" panose="020B0506030403020204" pitchFamily="34" charset="0"/>
            </a:endParaRPr>
          </a:p>
          <a:p>
            <a:r>
              <a:rPr lang="ru-RU" sz="2900" b="1" dirty="0">
                <a:solidFill>
                  <a:srgbClr val="23728E"/>
                </a:solidFill>
                <a:latin typeface="Myriad Pro Cond" panose="020B0506030403020204" pitchFamily="34" charset="0"/>
              </a:rPr>
              <a:t>Национальная ассоциации управленцев сферы здравоохранения</a:t>
            </a:r>
          </a:p>
          <a:p>
            <a:r>
              <a:rPr lang="en-US" sz="2900" b="1" dirty="0">
                <a:solidFill>
                  <a:srgbClr val="23728E"/>
                </a:solidFill>
                <a:latin typeface="Myriad Pro Cond" panose="020B0506030403020204" pitchFamily="34" charset="0"/>
              </a:rPr>
              <a:t>statprivat.ru</a:t>
            </a:r>
            <a:r>
              <a:rPr lang="en-US" dirty="0">
                <a:solidFill>
                  <a:srgbClr val="23728E"/>
                </a:solidFill>
                <a:latin typeface="Myriad Pro Cond" panose="020B0506030403020204" pitchFamily="34" charset="0"/>
              </a:rPr>
              <a:t> |</a:t>
            </a:r>
            <a:r>
              <a:rPr lang="ru-RU" dirty="0">
                <a:solidFill>
                  <a:srgbClr val="23728E"/>
                </a:solidFill>
                <a:latin typeface="Myriad Pro Cond" panose="020B0506030403020204" pitchFamily="34" charset="0"/>
              </a:rPr>
              <a:t>информационно – аналитический портал</a:t>
            </a:r>
          </a:p>
          <a:p>
            <a:r>
              <a:rPr lang="ru-RU" dirty="0" err="1">
                <a:solidFill>
                  <a:srgbClr val="23728E"/>
                </a:solidFill>
                <a:latin typeface="Myriad Pro Cond" panose="020B0506030403020204" pitchFamily="34" charset="0"/>
              </a:rPr>
              <a:t>Рабцун</a:t>
            </a:r>
            <a:r>
              <a:rPr lang="ru-RU" dirty="0">
                <a:solidFill>
                  <a:srgbClr val="23728E"/>
                </a:solidFill>
                <a:latin typeface="Myriad Pro Cond" panose="020B0506030403020204" pitchFamily="34" charset="0"/>
              </a:rPr>
              <a:t> Евгений Анатольевич, к.м.н. </a:t>
            </a:r>
          </a:p>
          <a:p>
            <a:r>
              <a:rPr lang="ru-RU" dirty="0">
                <a:solidFill>
                  <a:srgbClr val="23728E"/>
                </a:solidFill>
                <a:latin typeface="Myriad Pro Cond" panose="020B0506030403020204" pitchFamily="34" charset="0"/>
              </a:rPr>
              <a:t>Декабрь 2023 г.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8E1D1D-D3E2-4564-81BB-4F921DC86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55" y="375741"/>
            <a:ext cx="3172974" cy="472441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B5BC28-E330-4599-B8E4-3D90271B6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CB4C7C-B1A2-429D-A4F8-B7EAC56DC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284" y="687598"/>
            <a:ext cx="1886716" cy="535839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436D5F1-CA68-47CA-9EE2-EB2E1C9C2E6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99" y="0"/>
            <a:ext cx="77398" cy="6858000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6836C36C-8026-4ED8-842E-E8B6AD1E2BE8}"/>
              </a:ext>
            </a:extLst>
          </p:cNvPr>
          <p:cNvSpPr txBox="1">
            <a:spLocks/>
          </p:cNvSpPr>
          <p:nvPr/>
        </p:nvSpPr>
        <p:spPr>
          <a:xfrm>
            <a:off x="-2792858" y="6183886"/>
            <a:ext cx="9144000" cy="165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23728E"/>
              </a:solidFill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34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17718-0023-417B-9447-F04ACAE1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766" y="297427"/>
            <a:ext cx="8021541" cy="847282"/>
          </a:xfrm>
        </p:spPr>
        <p:txBody>
          <a:bodyPr>
            <a:normAutofit fontScale="90000"/>
          </a:bodyPr>
          <a:lstStyle/>
          <a:p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 </a:t>
            </a: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Общий объем финансовых гарантий оплаты медицинской помощи на 1 человека установленный Программой государственных гарантий </a:t>
            </a: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dirty="0"/>
            </a:br>
            <a:br>
              <a:rPr lang="ru-RU" dirty="0"/>
            </a:br>
            <a:endParaRPr lang="ru-RU" sz="2800" b="1" dirty="0">
              <a:solidFill>
                <a:srgbClr val="23728E"/>
              </a:solidFill>
              <a:latin typeface="Myriad Pro Light" panose="020B0603030403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405218-2AE1-4149-80A5-171BEC9F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8C7F-DD0D-4B28-A0E2-104EBD2030E2}" type="slidenum">
              <a:rPr lang="ru-RU" smtClean="0"/>
              <a:t>10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178783-E6E7-4567-A210-7C8B8E540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58" y="6538912"/>
            <a:ext cx="10692406" cy="201168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682514" y="4493629"/>
            <a:ext cx="2067237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057054" y="4430174"/>
            <a:ext cx="14772254" cy="5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086872" y="5931351"/>
            <a:ext cx="117787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86250" y="3289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160858" y="172172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36151" y="5144805"/>
            <a:ext cx="9671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23728E"/>
                </a:solidFill>
                <a:latin typeface="Myriad Pro Light" panose="020B0403030403020204" pitchFamily="34" charset="0"/>
              </a:rPr>
              <a:t>Общие объем гарантий на 1 человека определены расчетным путем в результате суммирования значений финансовых гарантий за счет бюджетных ассигнований и базовой программы ОМС. </a:t>
            </a:r>
            <a:br>
              <a:rPr lang="ru-RU" sz="1200" dirty="0">
                <a:solidFill>
                  <a:srgbClr val="23728E"/>
                </a:solidFill>
                <a:latin typeface="Myriad Pro Light" panose="020B0403030403020204" pitchFamily="34" charset="0"/>
              </a:rPr>
            </a:br>
            <a:br>
              <a:rPr lang="ru-RU" sz="1200" dirty="0">
                <a:solidFill>
                  <a:srgbClr val="23728E"/>
                </a:solidFill>
                <a:latin typeface="Myriad Pro Light" panose="020B0403030403020204" pitchFamily="34" charset="0"/>
              </a:rPr>
            </a:br>
            <a:r>
              <a:rPr lang="ru-RU" sz="1200" dirty="0">
                <a:solidFill>
                  <a:srgbClr val="23728E"/>
                </a:solidFill>
                <a:latin typeface="Myriad Pro Light" panose="020B0403030403020204" pitchFamily="34" charset="0"/>
              </a:rPr>
              <a:t>Подробный расчет приведен в </a:t>
            </a:r>
            <a:r>
              <a:rPr lang="ru-RU" sz="1200" dirty="0">
                <a:solidFill>
                  <a:srgbClr val="23728E"/>
                </a:solidFill>
                <a:latin typeface="Myriad Pro Light" panose="020B0403030403020204" pitchFamily="34" charset="0"/>
                <a:hlinkClick r:id="rId3"/>
              </a:rPr>
              <a:t>Таблице</a:t>
            </a:r>
            <a:br>
              <a:rPr lang="ru-RU" sz="1200" dirty="0">
                <a:solidFill>
                  <a:srgbClr val="23728E"/>
                </a:solidFill>
                <a:latin typeface="Myriad Pro Light" panose="020B0403030403020204" pitchFamily="34" charset="0"/>
              </a:rPr>
            </a:br>
            <a:endParaRPr lang="ru-RU" sz="1200" dirty="0">
              <a:solidFill>
                <a:srgbClr val="23728E"/>
              </a:solidFill>
              <a:latin typeface="Myriad Pro Light" panose="020B0403030403020204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621307" y="116890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664932"/>
              </p:ext>
            </p:extLst>
          </p:nvPr>
        </p:nvGraphicFramePr>
        <p:xfrm>
          <a:off x="1375906" y="1542532"/>
          <a:ext cx="6908359" cy="3064257"/>
        </p:xfrm>
        <a:graphic>
          <a:graphicData uri="http://schemas.openxmlformats.org/drawingml/2006/table">
            <a:tbl>
              <a:tblPr/>
              <a:tblGrid>
                <a:gridCol w="2491755">
                  <a:extLst>
                    <a:ext uri="{9D8B030D-6E8A-4147-A177-3AD203B41FA5}">
                      <a16:colId xmlns:a16="http://schemas.microsoft.com/office/drawing/2014/main" val="3841327939"/>
                    </a:ext>
                  </a:extLst>
                </a:gridCol>
                <a:gridCol w="1502964">
                  <a:extLst>
                    <a:ext uri="{9D8B030D-6E8A-4147-A177-3AD203B41FA5}">
                      <a16:colId xmlns:a16="http://schemas.microsoft.com/office/drawing/2014/main" val="167956696"/>
                    </a:ext>
                  </a:extLst>
                </a:gridCol>
                <a:gridCol w="1450228">
                  <a:extLst>
                    <a:ext uri="{9D8B030D-6E8A-4147-A177-3AD203B41FA5}">
                      <a16:colId xmlns:a16="http://schemas.microsoft.com/office/drawing/2014/main" val="4261989636"/>
                    </a:ext>
                  </a:extLst>
                </a:gridCol>
                <a:gridCol w="1463412">
                  <a:extLst>
                    <a:ext uri="{9D8B030D-6E8A-4147-A177-3AD203B41FA5}">
                      <a16:colId xmlns:a16="http://schemas.microsoft.com/office/drawing/2014/main" val="2918080452"/>
                    </a:ext>
                  </a:extLst>
                </a:gridCol>
              </a:tblGrid>
              <a:tr h="6933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  Общий объём</a:t>
                      </a:r>
                    </a:p>
                  </a:txBody>
                  <a:tcPr marL="28575" marR="28575" marT="19050" marB="19050" anchor="ctr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2023 г.</a:t>
                      </a:r>
                      <a:endParaRPr lang="ru-RU" sz="14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2024 г.</a:t>
                      </a:r>
                      <a:endParaRPr lang="ru-RU" sz="14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2025 г.</a:t>
                      </a:r>
                      <a:endParaRPr lang="ru-RU" sz="14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3352563"/>
                  </a:ext>
                </a:extLst>
              </a:tr>
              <a:tr h="33869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Скорая</a:t>
                      </a:r>
                      <a:endParaRPr lang="ru-RU" sz="14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953,78</a:t>
                      </a:r>
                      <a:endParaRPr lang="ru-RU" sz="14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1 019,79</a:t>
                      </a:r>
                      <a:endParaRPr lang="ru-RU" sz="14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1 084,72</a:t>
                      </a:r>
                      <a:endParaRPr lang="ru-RU" sz="14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6301099"/>
                  </a:ext>
                </a:extLst>
              </a:tr>
              <a:tr h="33869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Первичная МСП</a:t>
                      </a:r>
                      <a:endParaRPr lang="ru-RU" sz="14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6 538,86</a:t>
                      </a:r>
                      <a:endParaRPr lang="ru-RU" sz="14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6 998,22</a:t>
                      </a:r>
                      <a:endParaRPr lang="ru-RU" sz="14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7 425,25</a:t>
                      </a:r>
                      <a:endParaRPr lang="ru-RU" sz="14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35501"/>
                  </a:ext>
                </a:extLst>
              </a:tr>
              <a:tr h="33869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В условиях ДС</a:t>
                      </a:r>
                      <a:endParaRPr lang="ru-RU" sz="14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1 869,67</a:t>
                      </a:r>
                      <a:endParaRPr lang="ru-RU" sz="14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1 964,20</a:t>
                      </a:r>
                      <a:endParaRPr lang="ru-RU" sz="14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2 059,38</a:t>
                      </a:r>
                      <a:endParaRPr lang="ru-RU" sz="14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966413"/>
                  </a:ext>
                </a:extLst>
              </a:tr>
              <a:tr h="33869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Специализированная</a:t>
                      </a:r>
                      <a:endParaRPr lang="ru-RU" sz="14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8 619,66</a:t>
                      </a:r>
                      <a:endParaRPr lang="ru-RU" sz="14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9 254,99</a:t>
                      </a:r>
                      <a:endParaRPr lang="ru-RU" sz="14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9 692,41</a:t>
                      </a:r>
                      <a:endParaRPr lang="ru-RU" sz="14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723296"/>
                  </a:ext>
                </a:extLst>
              </a:tr>
              <a:tr h="33869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Медицинская реабилитация</a:t>
                      </a:r>
                      <a:endParaRPr lang="ru-RU" sz="14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449,14</a:t>
                      </a:r>
                      <a:endParaRPr lang="ru-RU" sz="14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476,39</a:t>
                      </a:r>
                      <a:endParaRPr lang="ru-RU" sz="14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503,81</a:t>
                      </a:r>
                      <a:endParaRPr lang="ru-RU" sz="14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734362"/>
                  </a:ext>
                </a:extLst>
              </a:tr>
              <a:tr h="33869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Паллиативная</a:t>
                      </a:r>
                      <a:endParaRPr lang="ru-RU" sz="14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283,35</a:t>
                      </a:r>
                      <a:endParaRPr lang="ru-RU" sz="14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294,68</a:t>
                      </a:r>
                      <a:endParaRPr lang="ru-RU" sz="14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306,47</a:t>
                      </a:r>
                      <a:endParaRPr lang="ru-RU" sz="14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9409254"/>
                  </a:ext>
                </a:extLst>
              </a:tr>
              <a:tr h="33869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ИТОГО</a:t>
                      </a:r>
                      <a:endParaRPr lang="ru-RU" sz="18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18 714,46</a:t>
                      </a:r>
                      <a:endParaRPr lang="ru-RU" sz="18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20 008,27</a:t>
                      </a:r>
                      <a:endParaRPr lang="ru-RU" sz="18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21 072,04</a:t>
                      </a:r>
                      <a:endParaRPr lang="ru-RU" sz="18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152051"/>
                  </a:ext>
                </a:extLst>
              </a:tr>
            </a:tbl>
          </a:graphicData>
        </a:graphic>
      </p:graphicFrame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637308" y="85731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8" name="Стрелка влево 17">
            <a:hlinkClick r:id="rId4" action="ppaction://hlinksldjump" tooltip="Перейти к оглавлению"/>
          </p:cNvPr>
          <p:cNvSpPr/>
          <p:nvPr/>
        </p:nvSpPr>
        <p:spPr>
          <a:xfrm>
            <a:off x="312340" y="297427"/>
            <a:ext cx="248493" cy="229701"/>
          </a:xfrm>
          <a:prstGeom prst="leftArrow">
            <a:avLst/>
          </a:prstGeom>
          <a:solidFill>
            <a:srgbClr val="FFFFFF"/>
          </a:solidFill>
          <a:ln>
            <a:solidFill>
              <a:srgbClr val="247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574984" y="1439605"/>
            <a:ext cx="28144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3728E"/>
                </a:solidFill>
                <a:latin typeface="Myriad Pro Light" panose="020B0403030403020204" pitchFamily="34" charset="0"/>
              </a:rPr>
              <a:t>По существу расчетный размер страховых гарантий установленный Программой на 2023 год = </a:t>
            </a:r>
            <a:r>
              <a:rPr lang="ru-RU" sz="2000" b="1" dirty="0">
                <a:solidFill>
                  <a:srgbClr val="23728E"/>
                </a:solidFill>
                <a:latin typeface="Myriad Pro Light" panose="020B0403030403020204" pitchFamily="34" charset="0"/>
              </a:rPr>
              <a:t>18 714,46 </a:t>
            </a:r>
            <a:br>
              <a:rPr lang="ru-RU" sz="1600" dirty="0">
                <a:solidFill>
                  <a:srgbClr val="23728E"/>
                </a:solidFill>
                <a:latin typeface="Myriad Pro Light" panose="020B0403030403020204" pitchFamily="34" charset="0"/>
              </a:rPr>
            </a:br>
            <a:endParaRPr lang="ru-RU" sz="1600" dirty="0">
              <a:solidFill>
                <a:srgbClr val="23728E"/>
              </a:solidFill>
              <a:latin typeface="Myriad Pro Light" panose="020B0403030403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603117" y="3123395"/>
            <a:ext cx="33188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3728E"/>
                </a:solidFill>
                <a:latin typeface="Myriad Pro Light" panose="020B0403030403020204" pitchFamily="34" charset="0"/>
              </a:rPr>
              <a:t>Этот показатель предполагает, что за медицинской помощью обратится каждый застрахованный, без учета вероятности и случайности страховых событий</a:t>
            </a:r>
            <a:br>
              <a:rPr lang="ru-RU" sz="1600" dirty="0">
                <a:solidFill>
                  <a:srgbClr val="23728E"/>
                </a:solidFill>
                <a:latin typeface="Myriad Pro Light" panose="020B0403030403020204" pitchFamily="34" charset="0"/>
              </a:rPr>
            </a:br>
            <a:endParaRPr lang="ru-RU" sz="1600" dirty="0">
              <a:solidFill>
                <a:srgbClr val="23728E"/>
              </a:solidFill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11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17718-0023-417B-9447-F04ACAE1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841" y="209940"/>
            <a:ext cx="10024716" cy="515858"/>
          </a:xfrm>
        </p:spPr>
        <p:txBody>
          <a:bodyPr>
            <a:normAutofit fontScale="90000"/>
          </a:bodyPr>
          <a:lstStyle/>
          <a:p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 </a:t>
            </a: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Расчет лимита гарантий определенных Программой с учетом уровня заболеваемости в 2022 году </a:t>
            </a: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dirty="0"/>
            </a:br>
            <a:br>
              <a:rPr lang="ru-RU" dirty="0"/>
            </a:br>
            <a:endParaRPr lang="ru-RU" sz="2800" b="1" dirty="0">
              <a:solidFill>
                <a:srgbClr val="23728E"/>
              </a:solidFill>
              <a:latin typeface="Myriad Pro Light" panose="020B0603030403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405218-2AE1-4149-80A5-171BEC9F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8C7F-DD0D-4B28-A0E2-104EBD2030E2}" type="slidenum">
              <a:rPr lang="ru-RU" smtClean="0"/>
              <a:t>11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178783-E6E7-4567-A210-7C8B8E540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58" y="6538912"/>
            <a:ext cx="10692406" cy="201168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682514" y="4493629"/>
            <a:ext cx="2067237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086872" y="5931351"/>
            <a:ext cx="117787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86250" y="3289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160858" y="172172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621307" y="116890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637308" y="1199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637308" y="85731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838120"/>
              </p:ext>
            </p:extLst>
          </p:nvPr>
        </p:nvGraphicFramePr>
        <p:xfrm>
          <a:off x="1160858" y="1279485"/>
          <a:ext cx="5890955" cy="3902028"/>
        </p:xfrm>
        <a:graphic>
          <a:graphicData uri="http://schemas.openxmlformats.org/drawingml/2006/table">
            <a:tbl>
              <a:tblPr/>
              <a:tblGrid>
                <a:gridCol w="2996341">
                  <a:extLst>
                    <a:ext uri="{9D8B030D-6E8A-4147-A177-3AD203B41FA5}">
                      <a16:colId xmlns:a16="http://schemas.microsoft.com/office/drawing/2014/main" val="1588708537"/>
                    </a:ext>
                  </a:extLst>
                </a:gridCol>
                <a:gridCol w="1516667">
                  <a:extLst>
                    <a:ext uri="{9D8B030D-6E8A-4147-A177-3AD203B41FA5}">
                      <a16:colId xmlns:a16="http://schemas.microsoft.com/office/drawing/2014/main" val="2961162184"/>
                    </a:ext>
                  </a:extLst>
                </a:gridCol>
                <a:gridCol w="1377947">
                  <a:extLst>
                    <a:ext uri="{9D8B030D-6E8A-4147-A177-3AD203B41FA5}">
                      <a16:colId xmlns:a16="http://schemas.microsoft.com/office/drawing/2014/main" val="77543406"/>
                    </a:ext>
                  </a:extLst>
                </a:gridCol>
              </a:tblGrid>
              <a:tr h="39397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Федеральный округ</a:t>
                      </a:r>
                      <a:endParaRPr lang="ru-RU" sz="11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 на 100 тыс чел.</a:t>
                      </a:r>
                      <a:r>
                        <a:rPr lang="ru-RU" sz="1100" b="1" i="0" u="none" strike="noStrike" baseline="300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1</a:t>
                      </a:r>
                      <a:endParaRPr lang="ru-RU" sz="11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2022 год на 1 чел.</a:t>
                      </a:r>
                      <a:endParaRPr lang="ru-RU" sz="11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855370"/>
                  </a:ext>
                </a:extLst>
              </a:tr>
              <a:tr h="36528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Дальневосточный федеральный округ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35435,82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0,35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137956"/>
                  </a:ext>
                </a:extLst>
              </a:tr>
              <a:tr h="39201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Приволжский федеральный округ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32937,83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0,33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7073631"/>
                  </a:ext>
                </a:extLst>
              </a:tr>
              <a:tr h="37419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Северо-Западный федеральный округ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54494,9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0,55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633107"/>
                  </a:ext>
                </a:extLst>
              </a:tr>
              <a:tr h="37419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Северо-Кавказский федеральный округ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8452,26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0,09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810405"/>
                  </a:ext>
                </a:extLst>
              </a:tr>
              <a:tr h="39201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Сибирский федеральный округ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34666,34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0,35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2552193"/>
                  </a:ext>
                </a:extLst>
              </a:tr>
              <a:tr h="39201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Уральский федеральный округ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38937,35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0,39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056453"/>
                  </a:ext>
                </a:extLst>
              </a:tr>
              <a:tr h="39201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Центральный федеральный округ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58233,74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0,58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097994"/>
                  </a:ext>
                </a:extLst>
              </a:tr>
              <a:tr h="39201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Южный федеральный округ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23311,59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0,23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1837083"/>
                  </a:ext>
                </a:extLst>
              </a:tr>
              <a:tr h="40626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среднее значение</a:t>
                      </a:r>
                      <a:endParaRPr lang="ru-RU" sz="16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35808,73</a:t>
                      </a:r>
                      <a:endParaRPr lang="ru-RU" sz="16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0,36</a:t>
                      </a:r>
                      <a:endParaRPr lang="ru-RU" sz="16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955495"/>
                  </a:ext>
                </a:extLst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900426" y="136649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>
              <a:solidFill>
                <a:srgbClr val="23728E"/>
              </a:solidFill>
              <a:latin typeface="Myriad Pro Light" panose="020B0403030403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60858" y="6284996"/>
            <a:ext cx="8130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23728E"/>
                </a:solidFill>
                <a:latin typeface="Myriad Pro Cond" panose="020B0506030403020204" pitchFamily="34" charset="0"/>
                <a:hlinkClick r:id="rId3" tooltip="сервис мед аналитики"/>
              </a:rPr>
              <a:t>1- </a:t>
            </a:r>
            <a:r>
              <a:rPr lang="en-US" sz="1050" dirty="0">
                <a:solidFill>
                  <a:srgbClr val="23728E"/>
                </a:solidFill>
                <a:latin typeface="Myriad Pro Cond" panose="020B0506030403020204" pitchFamily="34" charset="0"/>
                <a:hlinkClick r:id="rId3" tooltip="сервис мед аналитики"/>
              </a:rPr>
              <a:t>Statprivat.ru</a:t>
            </a:r>
            <a:endParaRPr lang="ru-RU" sz="1050" dirty="0">
              <a:solidFill>
                <a:srgbClr val="23728E"/>
              </a:solidFill>
              <a:latin typeface="Myriad Pro Cond" panose="020B0506030403020204" pitchFamily="34" charset="0"/>
              <a:hlinkClick r:id="rId4" tooltip="Заключение счетной палаты № 201616-8"/>
            </a:endParaRPr>
          </a:p>
        </p:txBody>
      </p:sp>
      <p:sp>
        <p:nvSpPr>
          <p:cNvPr id="18" name="Стрелка влево 17">
            <a:hlinkClick r:id="rId5" action="ppaction://hlinksldjump" tooltip="Перейти к оглавлению"/>
          </p:cNvPr>
          <p:cNvSpPr/>
          <p:nvPr/>
        </p:nvSpPr>
        <p:spPr>
          <a:xfrm>
            <a:off x="336404" y="412278"/>
            <a:ext cx="248493" cy="229701"/>
          </a:xfrm>
          <a:prstGeom prst="leftArrow">
            <a:avLst/>
          </a:prstGeom>
          <a:solidFill>
            <a:srgbClr val="FFFFFF"/>
          </a:solidFill>
          <a:ln>
            <a:solidFill>
              <a:srgbClr val="247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698479" y="2992446"/>
            <a:ext cx="38961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3728E"/>
                </a:solidFill>
              </a:rPr>
              <a:t>Предполагается, что в медицинской помощи будет нуждаться только каждый четвертый (0,36), поэтому страховой лимит можно установить на уровне = 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27453" y="4638496"/>
            <a:ext cx="3896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3728E"/>
                </a:solidFill>
              </a:rPr>
              <a:t>18 714,46 /0,36 = </a:t>
            </a:r>
            <a:r>
              <a:rPr lang="ru-RU" sz="2400" b="1" dirty="0">
                <a:solidFill>
                  <a:srgbClr val="23728E"/>
                </a:solidFill>
              </a:rPr>
              <a:t>51 984,6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25811" y="1150797"/>
            <a:ext cx="38961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3728E"/>
                </a:solidFill>
              </a:rPr>
              <a:t>Уровень заболеваемости характеризует вероятность заболевания (страхового события). Для расчета взят статистический показатель предыдущего периода </a:t>
            </a:r>
          </a:p>
        </p:txBody>
      </p:sp>
    </p:spTree>
    <p:extLst>
      <p:ext uri="{BB962C8B-B14F-4D97-AF65-F5344CB8AC3E}">
        <p14:creationId xmlns:p14="http://schemas.microsoft.com/office/powerpoint/2010/main" val="393804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17718-0023-417B-9447-F04ACAE1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744" y="171258"/>
            <a:ext cx="8388317" cy="847282"/>
          </a:xfrm>
        </p:spPr>
        <p:txBody>
          <a:bodyPr>
            <a:normAutofit fontScale="90000"/>
          </a:bodyPr>
          <a:lstStyle/>
          <a:p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 </a:t>
            </a: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Расчета лимита с учетом общей численности застрахованных и дифференцированных взносов работающего, неработающего населения   </a:t>
            </a: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dirty="0"/>
            </a:br>
            <a:br>
              <a:rPr lang="ru-RU" dirty="0"/>
            </a:br>
            <a:endParaRPr lang="ru-RU" sz="2800" b="1" dirty="0">
              <a:solidFill>
                <a:srgbClr val="23728E"/>
              </a:solidFill>
              <a:latin typeface="Myriad Pro Light" panose="020B0603030403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405218-2AE1-4149-80A5-171BEC9F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12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178783-E6E7-4567-A210-7C8B8E540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58" y="6538912"/>
            <a:ext cx="10692406" cy="201168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682514" y="4493629"/>
            <a:ext cx="2067237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086872" y="5931351"/>
            <a:ext cx="117787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86250" y="3289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160858" y="172172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09785" y="3224050"/>
            <a:ext cx="4571691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23728E"/>
                </a:solidFill>
                <a:latin typeface="Myriad Pro Light" panose="020B0403030403020204" pitchFamily="34" charset="0"/>
              </a:rPr>
              <a:t>.</a:t>
            </a:r>
          </a:p>
          <a:p>
            <a:endParaRPr lang="ru-RU" sz="1500" dirty="0">
              <a:solidFill>
                <a:srgbClr val="23728E"/>
              </a:solidFill>
              <a:latin typeface="Myriad Pro Light" panose="020B0403030403020204" pitchFamily="34" charset="0"/>
            </a:endParaRPr>
          </a:p>
          <a:p>
            <a:r>
              <a:rPr lang="ru-RU" sz="1500" b="1" dirty="0">
                <a:solidFill>
                  <a:srgbClr val="23728E"/>
                </a:solidFill>
                <a:latin typeface="Myriad Pro Light" panose="020B0403030403020204" pitchFamily="34" charset="0"/>
              </a:rPr>
              <a:t>V гарантий = ∑ / (N*</a:t>
            </a:r>
            <a:r>
              <a:rPr lang="ru-RU" sz="1500" b="1" dirty="0" err="1">
                <a:solidFill>
                  <a:srgbClr val="23728E"/>
                </a:solidFill>
                <a:latin typeface="Myriad Pro Light" panose="020B0403030403020204" pitchFamily="34" charset="0"/>
              </a:rPr>
              <a:t>kz</a:t>
            </a:r>
            <a:r>
              <a:rPr lang="ru-RU" sz="1500" b="1" dirty="0">
                <a:solidFill>
                  <a:srgbClr val="23728E"/>
                </a:solidFill>
                <a:latin typeface="Myriad Pro Light" panose="020B0403030403020204" pitchFamily="34" charset="0"/>
              </a:rPr>
              <a:t>),  </a:t>
            </a:r>
            <a:r>
              <a:rPr lang="ru-RU" sz="1500" dirty="0">
                <a:solidFill>
                  <a:srgbClr val="23728E"/>
                </a:solidFill>
                <a:latin typeface="Myriad Pro Light" panose="020B0403030403020204" pitchFamily="34" charset="0"/>
              </a:rPr>
              <a:t>где</a:t>
            </a:r>
          </a:p>
          <a:p>
            <a:r>
              <a:rPr lang="ru-RU" sz="1500" b="1" dirty="0">
                <a:solidFill>
                  <a:srgbClr val="23728E"/>
                </a:solidFill>
                <a:latin typeface="Myriad Pro Light" panose="020B0403030403020204" pitchFamily="34" charset="0"/>
              </a:rPr>
              <a:t>∑</a:t>
            </a:r>
            <a:r>
              <a:rPr lang="ru-RU" sz="1500" dirty="0">
                <a:solidFill>
                  <a:srgbClr val="23728E"/>
                </a:solidFill>
                <a:latin typeface="Myriad Pro Light" panose="020B0403030403020204" pitchFamily="34" charset="0"/>
              </a:rPr>
              <a:t> - сумма взносов;</a:t>
            </a:r>
          </a:p>
          <a:p>
            <a:r>
              <a:rPr lang="ru-RU" sz="1500" b="1" dirty="0">
                <a:solidFill>
                  <a:srgbClr val="23728E"/>
                </a:solidFill>
                <a:latin typeface="Myriad Pro Light" panose="020B0403030403020204" pitchFamily="34" charset="0"/>
              </a:rPr>
              <a:t>N</a:t>
            </a:r>
            <a:r>
              <a:rPr lang="ru-RU" sz="1500" dirty="0">
                <a:solidFill>
                  <a:srgbClr val="23728E"/>
                </a:solidFill>
                <a:latin typeface="Myriad Pro Light" panose="020B0403030403020204" pitchFamily="34" charset="0"/>
              </a:rPr>
              <a:t> - численность застрахованного населения;</a:t>
            </a:r>
          </a:p>
          <a:p>
            <a:r>
              <a:rPr lang="ru-RU" sz="1500" b="1" dirty="0">
                <a:solidFill>
                  <a:srgbClr val="23728E"/>
                </a:solidFill>
                <a:latin typeface="Myriad Pro Light" panose="020B0403030403020204" pitchFamily="34" charset="0"/>
              </a:rPr>
              <a:t>Kz </a:t>
            </a:r>
            <a:r>
              <a:rPr lang="ru-RU" sz="1500" dirty="0">
                <a:solidFill>
                  <a:srgbClr val="23728E"/>
                </a:solidFill>
                <a:latin typeface="Myriad Pro Light" panose="020B0403030403020204" pitchFamily="34" charset="0"/>
              </a:rPr>
              <a:t>- коэффициент заболеваемости.</a:t>
            </a:r>
          </a:p>
          <a:p>
            <a:br>
              <a:rPr lang="ru-RU" sz="1500" dirty="0">
                <a:solidFill>
                  <a:srgbClr val="23728E"/>
                </a:solidFill>
                <a:latin typeface="Myriad Pro Light" panose="020B0403030403020204" pitchFamily="34" charset="0"/>
              </a:rPr>
            </a:br>
            <a:r>
              <a:rPr lang="ru-RU" sz="1500" dirty="0">
                <a:solidFill>
                  <a:srgbClr val="23728E"/>
                </a:solidFill>
                <a:latin typeface="Myriad Pro Light" panose="020B0403030403020204" pitchFamily="34" charset="0"/>
              </a:rPr>
              <a:t>V гарантий на 1 работающего 77 980 руб.</a:t>
            </a:r>
          </a:p>
          <a:p>
            <a:r>
              <a:rPr lang="ru-RU" sz="1500" dirty="0">
                <a:solidFill>
                  <a:srgbClr val="23728E"/>
                </a:solidFill>
                <a:latin typeface="Myriad Pro Light" panose="020B0403030403020204" pitchFamily="34" charset="0"/>
              </a:rPr>
              <a:t>V гарантий на 1 неработающего 30 873 руб.</a:t>
            </a:r>
          </a:p>
          <a:p>
            <a:r>
              <a:rPr lang="ru-RU" sz="1500" dirty="0">
                <a:solidFill>
                  <a:srgbClr val="23728E"/>
                </a:solidFill>
                <a:latin typeface="Myriad Pro Light" panose="020B0403030403020204" pitchFamily="34" charset="0"/>
              </a:rPr>
              <a:t>V гарантий средневзвешенный </a:t>
            </a:r>
            <a:r>
              <a:rPr lang="ru-RU" sz="2400" b="1" dirty="0">
                <a:solidFill>
                  <a:srgbClr val="23728E"/>
                </a:solidFill>
                <a:latin typeface="Myriad Pro Light" panose="020B0403030403020204" pitchFamily="34" charset="0"/>
              </a:rPr>
              <a:t>51 600 руб</a:t>
            </a:r>
            <a:r>
              <a:rPr lang="ru-RU" sz="2400" dirty="0">
                <a:solidFill>
                  <a:srgbClr val="23728E"/>
                </a:solidFill>
                <a:latin typeface="Myriad Pro Light" panose="020B0403030403020204" pitchFamily="34" charset="0"/>
              </a:rPr>
              <a:t>.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621307" y="116890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637308" y="11608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637308" y="85731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271" y="1181715"/>
            <a:ext cx="4202221" cy="23373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937" y="3669461"/>
            <a:ext cx="4232821" cy="26678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5059" y="5896947"/>
            <a:ext cx="40993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23728E"/>
                </a:solidFill>
                <a:latin typeface="Myriad Pro Light" panose="020B0403030403020204" pitchFamily="34" charset="0"/>
              </a:rPr>
              <a:t>Показатель близкий к предыдущему расчету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47792" y="1591091"/>
            <a:ext cx="50019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3728E"/>
                </a:solidFill>
              </a:rPr>
              <a:t>Учитывая, что показатель затрат на медицинскую помощь коррелирует с показателями доходов и расходов фонда ОМС, можем в качестве «проверочного действия» произвести расчеты страхового лимита через размер страховых взносов, численности застрахованных и частоты их обращения по заболеваемости  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4406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17718-0023-417B-9447-F04ACAE1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70" y="10030"/>
            <a:ext cx="10538341" cy="847282"/>
          </a:xfrm>
        </p:spPr>
        <p:txBody>
          <a:bodyPr>
            <a:normAutofit fontScale="90000"/>
          </a:bodyPr>
          <a:lstStyle/>
          <a:p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 </a:t>
            </a: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Анализ обращений за медицинской помощью </a:t>
            </a: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1600" dirty="0">
                <a:solidFill>
                  <a:srgbClr val="23728E"/>
                </a:solidFill>
                <a:latin typeface="Myriad Pro Light" panose="020B0603030403020204" pitchFamily="34" charset="0"/>
              </a:rPr>
              <a:t>(Выполнение объемов оказания медицинской помощи в рамках реализации  территориальных программ ОМС на </a:t>
            </a:r>
            <a:r>
              <a:rPr lang="ru-RU" sz="1600" dirty="0">
                <a:solidFill>
                  <a:srgbClr val="23728E"/>
                </a:solidFill>
                <a:latin typeface="Myriad Pro Light" panose="020B0403030403020204" pitchFamily="34" charset="0"/>
              </a:rPr>
              <a:t>2022 год </a:t>
            </a:r>
            <a:r>
              <a:rPr lang="ru-RU" sz="1600" baseline="30000" dirty="0">
                <a:solidFill>
                  <a:srgbClr val="23728E"/>
                </a:solidFill>
                <a:latin typeface="Myriad Pro Light" panose="020B0403030403020204" pitchFamily="34" charset="0"/>
              </a:rPr>
              <a:t>1</a:t>
            </a:r>
            <a:br>
              <a:rPr lang="ru-RU" sz="1600" dirty="0">
                <a:solidFill>
                  <a:srgbClr val="23728E"/>
                </a:solidFill>
                <a:latin typeface="Myriad Pro Light" panose="020B04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 </a:t>
            </a: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dirty="0"/>
            </a:br>
            <a:br>
              <a:rPr lang="ru-RU" dirty="0"/>
            </a:br>
            <a:endParaRPr lang="ru-RU" sz="2800" b="1" dirty="0">
              <a:solidFill>
                <a:srgbClr val="23728E"/>
              </a:solidFill>
              <a:latin typeface="Myriad Pro Light" panose="020B0603030403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405218-2AE1-4149-80A5-171BEC9F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8C7F-DD0D-4B28-A0E2-104EBD2030E2}" type="slidenum">
              <a:rPr lang="ru-RU" smtClean="0"/>
              <a:t>13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178783-E6E7-4567-A210-7C8B8E540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58" y="6538912"/>
            <a:ext cx="10692406" cy="201168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682514" y="4493629"/>
            <a:ext cx="2067237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057054" y="4430174"/>
            <a:ext cx="14772254" cy="5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86250" y="3289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160858" y="172172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621307" y="116890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637308" y="11608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637308" y="85731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685918"/>
              </p:ext>
            </p:extLst>
          </p:nvPr>
        </p:nvGraphicFramePr>
        <p:xfrm>
          <a:off x="1228611" y="1389283"/>
          <a:ext cx="9782057" cy="3905250"/>
        </p:xfrm>
        <a:graphic>
          <a:graphicData uri="http://schemas.openxmlformats.org/drawingml/2006/table">
            <a:tbl>
              <a:tblPr/>
              <a:tblGrid>
                <a:gridCol w="1891261">
                  <a:extLst>
                    <a:ext uri="{9D8B030D-6E8A-4147-A177-3AD203B41FA5}">
                      <a16:colId xmlns:a16="http://schemas.microsoft.com/office/drawing/2014/main" val="468997394"/>
                    </a:ext>
                  </a:extLst>
                </a:gridCol>
                <a:gridCol w="962288">
                  <a:extLst>
                    <a:ext uri="{9D8B030D-6E8A-4147-A177-3AD203B41FA5}">
                      <a16:colId xmlns:a16="http://schemas.microsoft.com/office/drawing/2014/main" val="1282108378"/>
                    </a:ext>
                  </a:extLst>
                </a:gridCol>
                <a:gridCol w="1156552">
                  <a:extLst>
                    <a:ext uri="{9D8B030D-6E8A-4147-A177-3AD203B41FA5}">
                      <a16:colId xmlns:a16="http://schemas.microsoft.com/office/drawing/2014/main" val="2708088065"/>
                    </a:ext>
                  </a:extLst>
                </a:gridCol>
                <a:gridCol w="1740234">
                  <a:extLst>
                    <a:ext uri="{9D8B030D-6E8A-4147-A177-3AD203B41FA5}">
                      <a16:colId xmlns:a16="http://schemas.microsoft.com/office/drawing/2014/main" val="616546054"/>
                    </a:ext>
                  </a:extLst>
                </a:gridCol>
                <a:gridCol w="1740234">
                  <a:extLst>
                    <a:ext uri="{9D8B030D-6E8A-4147-A177-3AD203B41FA5}">
                      <a16:colId xmlns:a16="http://schemas.microsoft.com/office/drawing/2014/main" val="201431535"/>
                    </a:ext>
                  </a:extLst>
                </a:gridCol>
                <a:gridCol w="1145744">
                  <a:extLst>
                    <a:ext uri="{9D8B030D-6E8A-4147-A177-3AD203B41FA5}">
                      <a16:colId xmlns:a16="http://schemas.microsoft.com/office/drawing/2014/main" val="3566656402"/>
                    </a:ext>
                  </a:extLst>
                </a:gridCol>
                <a:gridCol w="1145744">
                  <a:extLst>
                    <a:ext uri="{9D8B030D-6E8A-4147-A177-3AD203B41FA5}">
                      <a16:colId xmlns:a16="http://schemas.microsoft.com/office/drawing/2014/main" val="209697822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 Вид</a:t>
                      </a:r>
                      <a:r>
                        <a:rPr lang="ru-RU" sz="1100" b="1" i="0" u="none" strike="noStrike" baseline="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 помощи</a:t>
                      </a:r>
                      <a:endParaRPr lang="ru-RU" sz="11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кол-во обращений факт</a:t>
                      </a:r>
                      <a:r>
                        <a:rPr lang="ru-RU" sz="1100" b="1" i="0" u="none" strike="noStrike" baseline="300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1</a:t>
                      </a:r>
                      <a:endParaRPr lang="ru-RU" sz="11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кол-во обращений план</a:t>
                      </a:r>
                      <a:r>
                        <a:rPr lang="ru-RU" sz="1100" b="1" i="0" u="none" strike="noStrike" baseline="300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1</a:t>
                      </a:r>
                      <a:endParaRPr lang="ru-RU" sz="11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объем финансирования факт, млн. руб.</a:t>
                      </a:r>
                      <a:r>
                        <a:rPr lang="ru-RU" sz="1100" b="1" i="0" u="none" strike="noStrike" baseline="300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1</a:t>
                      </a:r>
                      <a:endParaRPr lang="ru-RU" sz="11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объем финансирования план, млн.руб.</a:t>
                      </a:r>
                      <a:r>
                        <a:rPr lang="ru-RU" sz="1100" b="1" i="0" u="none" strike="noStrike" baseline="300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1</a:t>
                      </a:r>
                      <a:endParaRPr lang="ru-RU" sz="11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за 1 обращение факт, руб. </a:t>
                      </a:r>
                      <a:endParaRPr lang="ru-RU" sz="11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за 1 обращение план, руб.</a:t>
                      </a:r>
                      <a:endParaRPr lang="ru-RU" sz="11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82577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скорая мед помощь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37 193 375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41 665 783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155 486,20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153 271,30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4 180,48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3 678,59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850801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проф мероприятия и посещения с иными целями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464 980 852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423 824 034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381 834,90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342 929,90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821,18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809,13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19919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неотложная мед помощь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69 055 536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74 854 211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57 407,80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64 538,40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831,33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862,19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666785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обращения в связи с заболеваниями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198 931 583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268 911 631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504 999,70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549 078,90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2 538,56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2 041,86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2237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круглосуточный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стационар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23 671 105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24 238 515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1 140 495,30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1 155 734,20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48 180,91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47 681,72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12964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дневной стационар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8 777 802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9 586 313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293 458,30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291 702,10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33 431,87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30 429,02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40082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ИТОГ</a:t>
                      </a:r>
                      <a:endParaRPr lang="ru-RU" sz="11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802 610 253</a:t>
                      </a:r>
                      <a:endParaRPr lang="ru-RU" sz="1100" b="1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843 080 487</a:t>
                      </a:r>
                      <a:endParaRPr lang="ru-RU" sz="1100" b="1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2 533 682,20</a:t>
                      </a:r>
                      <a:endParaRPr lang="ru-RU" sz="1100" b="1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2 557 254,80</a:t>
                      </a:r>
                      <a:endParaRPr lang="ru-RU" sz="1100" b="1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3 156,80</a:t>
                      </a:r>
                      <a:endParaRPr lang="ru-RU" sz="11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3 033,23</a:t>
                      </a:r>
                      <a:endParaRPr lang="ru-RU" sz="11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39653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85938" y="20970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59043" y="5617923"/>
            <a:ext cx="98516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23728E"/>
                </a:solidFill>
                <a:latin typeface="Myriad Pro Light" panose="020B0403030403020204" pitchFamily="34" charset="0"/>
              </a:rPr>
              <a:t>Данные приведены согласно Отчета о результатах деятельности Федерального фонда обязательного медицинского страхования в 2022 году (в соответствии с оперативными данными, представленными территориальными фондами).</a:t>
            </a:r>
            <a:endParaRPr lang="ru-RU" sz="1100" dirty="0">
              <a:latin typeface="Myriad Pro Cond" panose="020B0506030403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9589943" y="6338363"/>
            <a:ext cx="19887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100" dirty="0">
                <a:latin typeface="Myriad Pro Light" panose="020B0403030403020204" pitchFamily="34" charset="0"/>
                <a:hlinkClick r:id="rId3" action="ppaction://hlinksldjump" tooltip="Определение объема гарантий исходя из среднего уровня обращений"/>
              </a:rPr>
              <a:t>Возврат на слайд 18</a:t>
            </a:r>
            <a:endParaRPr lang="ru-RU" sz="1100" dirty="0">
              <a:latin typeface="Myriad Pro Light" panose="020B0403030403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7054" y="6272195"/>
            <a:ext cx="24769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latin typeface="Myriad Pro Cond" panose="020B0506030403020204" pitchFamily="34" charset="0"/>
                <a:hlinkClick r:id="rId4" tooltip="стр.45, абз.4"/>
              </a:rPr>
              <a:t>1- </a:t>
            </a:r>
            <a:r>
              <a:rPr lang="ru-RU" sz="1100" u="sng" dirty="0">
                <a:latin typeface="Myriad Pro Cond" panose="020B0506030403020204" pitchFamily="34" charset="0"/>
                <a:hlinkClick r:id="rId4" tooltip="стр.45, абз.4"/>
              </a:rPr>
              <a:t>Отчет о результатах деятельности ФОМС в 2022</a:t>
            </a:r>
            <a:endParaRPr lang="ru-RU" sz="1100" dirty="0">
              <a:latin typeface="Myriad Pro Cond" panose="020B0506030403020204" pitchFamily="34" charset="0"/>
            </a:endParaRPr>
          </a:p>
        </p:txBody>
      </p:sp>
      <p:sp>
        <p:nvSpPr>
          <p:cNvPr id="19" name="Стрелка влево 18">
            <a:hlinkClick r:id="rId5" action="ppaction://hlinksldjump" tooltip="Перейти к оглавлению"/>
          </p:cNvPr>
          <p:cNvSpPr/>
          <p:nvPr/>
        </p:nvSpPr>
        <p:spPr>
          <a:xfrm>
            <a:off x="276247" y="318820"/>
            <a:ext cx="248493" cy="229701"/>
          </a:xfrm>
          <a:prstGeom prst="leftArrow">
            <a:avLst/>
          </a:prstGeom>
          <a:solidFill>
            <a:srgbClr val="FFFFFF"/>
          </a:solidFill>
          <a:ln>
            <a:solidFill>
              <a:srgbClr val="247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05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17718-0023-417B-9447-F04ACAE1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363" y="33718"/>
            <a:ext cx="10216842" cy="847282"/>
          </a:xfrm>
        </p:spPr>
        <p:txBody>
          <a:bodyPr>
            <a:normAutofit fontScale="90000"/>
          </a:bodyPr>
          <a:lstStyle/>
          <a:p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 </a:t>
            </a: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Определение объема гарантий исходя </a:t>
            </a: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из среднего уровня стоимости обращений</a:t>
            </a: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 </a:t>
            </a: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dirty="0"/>
            </a:br>
            <a:br>
              <a:rPr lang="ru-RU" dirty="0"/>
            </a:br>
            <a:endParaRPr lang="ru-RU" sz="2800" b="1" dirty="0">
              <a:solidFill>
                <a:srgbClr val="23728E"/>
              </a:solidFill>
              <a:latin typeface="Myriad Pro Light" panose="020B0603030403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405218-2AE1-4149-80A5-171BEC9F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8C7F-DD0D-4B28-A0E2-104EBD2030E2}" type="slidenum">
              <a:rPr lang="ru-RU" smtClean="0"/>
              <a:t>14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178783-E6E7-4567-A210-7C8B8E540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58" y="6538912"/>
            <a:ext cx="10692406" cy="201168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682514" y="4493629"/>
            <a:ext cx="2067237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057054" y="4430174"/>
            <a:ext cx="14772254" cy="5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86250" y="3289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160858" y="172172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621307" y="116890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637308" y="11608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637308" y="85731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85938" y="20970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91052" y="1084232"/>
            <a:ext cx="5849187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1500" dirty="0">
                <a:solidFill>
                  <a:srgbClr val="23728E"/>
                </a:solidFill>
                <a:latin typeface="Myriad Pro Light" panose="020B0403030403020204" pitchFamily="34" charset="0"/>
              </a:rPr>
            </a:br>
            <a:r>
              <a:rPr lang="ru-RU" sz="1500" b="1" dirty="0">
                <a:solidFill>
                  <a:srgbClr val="23728E"/>
                </a:solidFill>
                <a:latin typeface="Myriad Pro Light" panose="020B0403030403020204" pitchFamily="34" charset="0"/>
              </a:rPr>
              <a:t>V гарантий = K/N*Pr,</a:t>
            </a:r>
          </a:p>
          <a:p>
            <a:br>
              <a:rPr lang="ru-RU" sz="1500" dirty="0">
                <a:solidFill>
                  <a:srgbClr val="23728E"/>
                </a:solidFill>
                <a:latin typeface="Myriad Pro Light" panose="020B0403030403020204" pitchFamily="34" charset="0"/>
              </a:rPr>
            </a:br>
            <a:r>
              <a:rPr lang="ru-RU" sz="1500" dirty="0">
                <a:solidFill>
                  <a:srgbClr val="23728E"/>
                </a:solidFill>
                <a:latin typeface="Myriad Pro Light" panose="020B0403030403020204" pitchFamily="34" charset="0"/>
              </a:rPr>
              <a:t>где</a:t>
            </a:r>
          </a:p>
          <a:p>
            <a:r>
              <a:rPr lang="ru-RU" sz="1500" b="1" dirty="0">
                <a:solidFill>
                  <a:srgbClr val="23728E"/>
                </a:solidFill>
                <a:latin typeface="Myriad Pro Light" panose="020B0403030403020204" pitchFamily="34" charset="0"/>
              </a:rPr>
              <a:t>N </a:t>
            </a:r>
            <a:r>
              <a:rPr lang="ru-RU" sz="1500" dirty="0">
                <a:solidFill>
                  <a:srgbClr val="23728E"/>
                </a:solidFill>
                <a:latin typeface="Myriad Pro Light" panose="020B0403030403020204" pitchFamily="34" charset="0"/>
              </a:rPr>
              <a:t>- численность застрахованного населения;</a:t>
            </a:r>
          </a:p>
          <a:p>
            <a:r>
              <a:rPr lang="ru-RU" sz="1500" b="1" dirty="0">
                <a:solidFill>
                  <a:srgbClr val="23728E"/>
                </a:solidFill>
                <a:latin typeface="Myriad Pro Light" panose="020B0403030403020204" pitchFamily="34" charset="0"/>
                <a:hlinkClick r:id="rId3" action="ppaction://hlinksldjump" tooltip="слайд 15"/>
              </a:rPr>
              <a:t>K</a:t>
            </a:r>
            <a:r>
              <a:rPr lang="ru-RU" sz="1500" dirty="0">
                <a:solidFill>
                  <a:srgbClr val="23728E"/>
                </a:solidFill>
                <a:latin typeface="Myriad Pro Light" panose="020B0403030403020204" pitchFamily="34" charset="0"/>
              </a:rPr>
              <a:t> - число обращений фактическое; </a:t>
            </a:r>
          </a:p>
          <a:p>
            <a:r>
              <a:rPr lang="ru-RU" sz="1500" b="1" dirty="0">
                <a:solidFill>
                  <a:srgbClr val="23728E"/>
                </a:solidFill>
                <a:latin typeface="Myriad Pro Light" panose="020B0403030403020204" pitchFamily="34" charset="0"/>
              </a:rPr>
              <a:t>Pr </a:t>
            </a:r>
            <a:r>
              <a:rPr lang="ru-RU" sz="1500" dirty="0">
                <a:solidFill>
                  <a:srgbClr val="23728E"/>
                </a:solidFill>
                <a:latin typeface="Myriad Pro Light" panose="020B0403030403020204" pitchFamily="34" charset="0"/>
              </a:rPr>
              <a:t>- средняя стоимость обращения.</a:t>
            </a:r>
          </a:p>
          <a:p>
            <a:br>
              <a:rPr lang="ru-RU" sz="1500" dirty="0">
                <a:solidFill>
                  <a:srgbClr val="23728E"/>
                </a:solidFill>
                <a:latin typeface="Myriad Pro Light" panose="020B0403030403020204" pitchFamily="34" charset="0"/>
              </a:rPr>
            </a:br>
            <a:r>
              <a:rPr lang="ru-RU" sz="1500" dirty="0">
                <a:solidFill>
                  <a:srgbClr val="23728E"/>
                </a:solidFill>
                <a:latin typeface="Myriad Pro Light" panose="020B0403030403020204" pitchFamily="34" charset="0"/>
              </a:rPr>
              <a:t>V гарантий на 1 застрахованного:</a:t>
            </a:r>
          </a:p>
          <a:p>
            <a:r>
              <a:rPr lang="ru-RU" sz="1500" dirty="0">
                <a:solidFill>
                  <a:srgbClr val="23728E"/>
                </a:solidFill>
                <a:latin typeface="Myriad Pro Light" panose="020B0403030403020204" pitchFamily="34" charset="0"/>
              </a:rPr>
              <a:t>802 610 235/144 600 000* 3156,803 = 17 520,25 руб.</a:t>
            </a:r>
            <a:br>
              <a:rPr lang="ru-RU" sz="1500" dirty="0">
                <a:solidFill>
                  <a:srgbClr val="23728E"/>
                </a:solidFill>
                <a:latin typeface="Myriad Pro Light" panose="020B0403030403020204" pitchFamily="34" charset="0"/>
              </a:rPr>
            </a:br>
            <a:br>
              <a:rPr lang="ru-RU" sz="1500" dirty="0">
                <a:solidFill>
                  <a:srgbClr val="23728E"/>
                </a:solidFill>
                <a:latin typeface="Myriad Pro Light" panose="020B0403030403020204" pitchFamily="34" charset="0"/>
              </a:rPr>
            </a:br>
            <a:r>
              <a:rPr lang="ru-RU" sz="1500" dirty="0">
                <a:solidFill>
                  <a:srgbClr val="23728E"/>
                </a:solidFill>
                <a:latin typeface="Myriad Pro Light" panose="020B0403030403020204" pitchFamily="34" charset="0"/>
              </a:rPr>
              <a:t>V гарантий на 1 застрахованного с учетом коэффициента заболеваемости:</a:t>
            </a:r>
          </a:p>
          <a:p>
            <a:r>
              <a:rPr lang="ru-RU" sz="1500" dirty="0">
                <a:solidFill>
                  <a:srgbClr val="23728E"/>
                </a:solidFill>
                <a:latin typeface="Myriad Pro Light" panose="020B0403030403020204" pitchFamily="34" charset="0"/>
              </a:rPr>
              <a:t>802 610 235/(144 600 000*0,36)*3156,803 = </a:t>
            </a:r>
            <a:r>
              <a:rPr lang="ru-RU" sz="2000" b="1" dirty="0">
                <a:solidFill>
                  <a:srgbClr val="23728E"/>
                </a:solidFill>
                <a:latin typeface="Myriad Pro Light" panose="020B0403030403020204" pitchFamily="34" charset="0"/>
              </a:rPr>
              <a:t>48 672,20 руб.</a:t>
            </a:r>
          </a:p>
          <a:p>
            <a:endParaRPr lang="ru-RU" sz="1500" dirty="0">
              <a:solidFill>
                <a:srgbClr val="23728E"/>
              </a:solidFill>
              <a:latin typeface="Myriad Pro Light" panose="020B0403030403020204" pitchFamily="34" charset="0"/>
            </a:endParaRPr>
          </a:p>
          <a:p>
            <a:r>
              <a:rPr lang="ru-RU" sz="1500" dirty="0">
                <a:solidFill>
                  <a:srgbClr val="23728E"/>
                </a:solidFill>
                <a:latin typeface="Myriad Pro Light" panose="020B0403030403020204" pitchFamily="34" charset="0"/>
              </a:rPr>
              <a:t>V гарантий на 1 застрахованного ( без проф. мероприятий):</a:t>
            </a:r>
          </a:p>
          <a:p>
            <a:r>
              <a:rPr lang="ru-RU" sz="1500" dirty="0">
                <a:solidFill>
                  <a:srgbClr val="23728E"/>
                </a:solidFill>
                <a:latin typeface="Myriad Pro Light" panose="020B0403030403020204" pitchFamily="34" charset="0"/>
              </a:rPr>
              <a:t>419 256 453/144 600 000* 6373,40 )= 18 479,17 руб.</a:t>
            </a:r>
          </a:p>
          <a:p>
            <a:endParaRPr lang="ru-RU" sz="1500" dirty="0">
              <a:solidFill>
                <a:srgbClr val="23728E"/>
              </a:solidFill>
              <a:latin typeface="Myriad Pro Light" panose="020B0403030403020204" pitchFamily="34" charset="0"/>
            </a:endParaRPr>
          </a:p>
          <a:p>
            <a:r>
              <a:rPr lang="ru-RU" sz="1500" dirty="0">
                <a:solidFill>
                  <a:srgbClr val="23728E"/>
                </a:solidFill>
                <a:latin typeface="Myriad Pro Light" panose="020B0403030403020204" pitchFamily="34" charset="0"/>
              </a:rPr>
              <a:t>V гарантий на 1 застрахованного ( без проф. мероприятий) с учетом коэффициента заболеваемости :</a:t>
            </a:r>
          </a:p>
          <a:p>
            <a:r>
              <a:rPr lang="ru-RU" sz="1500" dirty="0">
                <a:solidFill>
                  <a:srgbClr val="23728E"/>
                </a:solidFill>
                <a:latin typeface="Myriad Pro Light" panose="020B0403030403020204" pitchFamily="34" charset="0"/>
              </a:rPr>
              <a:t>419 256 453/(144 600 000*0,36)* 6373,40 = </a:t>
            </a:r>
            <a:r>
              <a:rPr lang="ru-RU" sz="2000" b="1" dirty="0">
                <a:solidFill>
                  <a:srgbClr val="23728E"/>
                </a:solidFill>
                <a:latin typeface="Myriad Pro Light" panose="020B0403030403020204" pitchFamily="34" charset="0"/>
              </a:rPr>
              <a:t>51 331,05 руб.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369" y="1354021"/>
            <a:ext cx="4349335" cy="22797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368" y="3926959"/>
            <a:ext cx="4349335" cy="2212000"/>
          </a:xfrm>
          <a:prstGeom prst="rect">
            <a:avLst/>
          </a:prstGeom>
        </p:spPr>
      </p:pic>
      <p:sp>
        <p:nvSpPr>
          <p:cNvPr id="18" name="Стрелка влево 17">
            <a:hlinkClick r:id="rId6" action="ppaction://hlinksldjump" tooltip="Перейти к оглавлению"/>
          </p:cNvPr>
          <p:cNvSpPr/>
          <p:nvPr/>
        </p:nvSpPr>
        <p:spPr>
          <a:xfrm>
            <a:off x="312342" y="318820"/>
            <a:ext cx="248493" cy="229701"/>
          </a:xfrm>
          <a:prstGeom prst="leftArrow">
            <a:avLst/>
          </a:prstGeom>
          <a:solidFill>
            <a:srgbClr val="FFFFFF"/>
          </a:solidFill>
          <a:ln>
            <a:solidFill>
              <a:srgbClr val="247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27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17718-0023-417B-9447-F04ACAE1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70" y="323790"/>
            <a:ext cx="10538341" cy="847282"/>
          </a:xfrm>
        </p:spPr>
        <p:txBody>
          <a:bodyPr>
            <a:normAutofit fontScale="90000"/>
          </a:bodyPr>
          <a:lstStyle/>
          <a:p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 </a:t>
            </a: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Расчет максимального и минимального объема лимита гарантий исходя из стоимости обращения на 1 человека в год по видам медицинской помощи и условиям её оказания. </a:t>
            </a: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 </a:t>
            </a: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dirty="0"/>
            </a:br>
            <a:br>
              <a:rPr lang="ru-RU" dirty="0"/>
            </a:br>
            <a:endParaRPr lang="ru-RU" sz="2800" b="1" dirty="0">
              <a:solidFill>
                <a:srgbClr val="23728E"/>
              </a:solidFill>
              <a:latin typeface="Myriad Pro Light" panose="020B0603030403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405218-2AE1-4149-80A5-171BEC9F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8C7F-DD0D-4B28-A0E2-104EBD2030E2}" type="slidenum">
              <a:rPr lang="ru-RU" smtClean="0"/>
              <a:t>15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178783-E6E7-4567-A210-7C8B8E540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58" y="6538912"/>
            <a:ext cx="10692406" cy="201168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682514" y="4493629"/>
            <a:ext cx="2067237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057054" y="4430174"/>
            <a:ext cx="14772254" cy="5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86250" y="3289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160858" y="172172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621307" y="116890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637308" y="11608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637308" y="85731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85938" y="20970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57054" y="1725192"/>
            <a:ext cx="4598311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23728E"/>
                </a:solidFill>
                <a:latin typeface="Myriad Pro Light" panose="020B0403030403020204" pitchFamily="34" charset="0"/>
              </a:rPr>
              <a:t>Определим среднее число обращений на 1го человека в год:</a:t>
            </a:r>
          </a:p>
          <a:p>
            <a:r>
              <a:rPr lang="ru-RU" sz="1500" dirty="0">
                <a:solidFill>
                  <a:srgbClr val="23728E"/>
                </a:solidFill>
                <a:latin typeface="Myriad Pro Light" panose="020B0403030403020204" pitchFamily="34" charset="0"/>
              </a:rPr>
              <a:t> 802 610 253/144 600 000 =5,5.</a:t>
            </a:r>
          </a:p>
          <a:p>
            <a:br>
              <a:rPr lang="ru-RU" sz="1500" dirty="0">
                <a:solidFill>
                  <a:srgbClr val="23728E"/>
                </a:solidFill>
                <a:latin typeface="Myriad Pro Light" panose="020B0403030403020204" pitchFamily="34" charset="0"/>
              </a:rPr>
            </a:br>
            <a:r>
              <a:rPr lang="ru-RU" sz="1500" dirty="0">
                <a:solidFill>
                  <a:srgbClr val="23728E"/>
                </a:solidFill>
                <a:latin typeface="Myriad Pro Light" panose="020B0403030403020204" pitchFamily="34" charset="0"/>
              </a:rPr>
              <a:t>Предположим, что пациент все 5,5 раза обратится за стационарным лечением, максимально дорогим видом  помощи. В этом случае ему понадобится страховой лимит: </a:t>
            </a:r>
            <a:r>
              <a:rPr lang="ru-RU" sz="1500" b="1" dirty="0">
                <a:solidFill>
                  <a:srgbClr val="23728E"/>
                </a:solidFill>
                <a:latin typeface="Myriad Pro Light" panose="020B0403030403020204" pitchFamily="34" charset="0"/>
              </a:rPr>
              <a:t>264 995 рублей.  </a:t>
            </a:r>
          </a:p>
          <a:p>
            <a:endParaRPr lang="ru-RU" sz="1500" dirty="0">
              <a:solidFill>
                <a:srgbClr val="23728E"/>
              </a:solidFill>
              <a:latin typeface="Myriad Pro Light" panose="020B0403030403020204" pitchFamily="34" charset="0"/>
            </a:endParaRPr>
          </a:p>
          <a:p>
            <a:r>
              <a:rPr lang="ru-RU" sz="1500" dirty="0">
                <a:solidFill>
                  <a:srgbClr val="23728E"/>
                </a:solidFill>
                <a:latin typeface="Myriad Pro Light" panose="020B0403030403020204" pitchFamily="34" charset="0"/>
              </a:rPr>
              <a:t>Если все 5,5. раза пациент обратится по самому дешевому виду (</a:t>
            </a:r>
            <a:r>
              <a:rPr lang="ru-RU" sz="1500" dirty="0" err="1">
                <a:solidFill>
                  <a:srgbClr val="23728E"/>
                </a:solidFill>
                <a:latin typeface="Myriad Pro Light" panose="020B0403030403020204" pitchFamily="34" charset="0"/>
              </a:rPr>
              <a:t>профмероприятия</a:t>
            </a:r>
            <a:r>
              <a:rPr lang="ru-RU" sz="1500" dirty="0">
                <a:solidFill>
                  <a:srgbClr val="23728E"/>
                </a:solidFill>
                <a:latin typeface="Myriad Pro Light" panose="020B0403030403020204" pitchFamily="34" charset="0"/>
              </a:rPr>
              <a:t>), ему будет достаточно 4 572 рубля. страхового лимита</a:t>
            </a:r>
          </a:p>
          <a:p>
            <a:br>
              <a:rPr lang="ru-RU" sz="1500" dirty="0">
                <a:solidFill>
                  <a:srgbClr val="23728E"/>
                </a:solidFill>
                <a:latin typeface="Myriad Pro Light" panose="020B0403030403020204" pitchFamily="34" charset="0"/>
              </a:rPr>
            </a:br>
            <a:r>
              <a:rPr lang="ru-RU" dirty="0">
                <a:solidFill>
                  <a:srgbClr val="23728E"/>
                </a:solidFill>
                <a:latin typeface="Myriad Pro Light" panose="020B0403030403020204" pitchFamily="34" charset="0"/>
              </a:rPr>
              <a:t>Таким образом страховой лимит может лежать в диапазоне</a:t>
            </a:r>
          </a:p>
          <a:p>
            <a:r>
              <a:rPr lang="ru-RU" dirty="0">
                <a:solidFill>
                  <a:srgbClr val="23728E"/>
                </a:solidFill>
                <a:latin typeface="Myriad Pro Light" panose="020B0403030403020204" pitchFamily="34" charset="0"/>
              </a:rPr>
              <a:t> от </a:t>
            </a:r>
            <a:r>
              <a:rPr lang="ru-RU" b="1" dirty="0">
                <a:solidFill>
                  <a:srgbClr val="23728E"/>
                </a:solidFill>
                <a:latin typeface="Myriad Pro Light" panose="020B0403030403020204" pitchFamily="34" charset="0"/>
              </a:rPr>
              <a:t>4 516,5 руб. до 254 995 </a:t>
            </a:r>
            <a:r>
              <a:rPr lang="ru-RU" dirty="0">
                <a:solidFill>
                  <a:srgbClr val="23728E"/>
                </a:solidFill>
                <a:latin typeface="Myriad Pro Light" panose="020B0403030403020204" pitchFamily="34" charset="0"/>
              </a:rPr>
              <a:t>рублей. 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659395"/>
              </p:ext>
            </p:extLst>
          </p:nvPr>
        </p:nvGraphicFramePr>
        <p:xfrm>
          <a:off x="5958050" y="1815274"/>
          <a:ext cx="5048806" cy="3200400"/>
        </p:xfrm>
        <a:graphic>
          <a:graphicData uri="http://schemas.openxmlformats.org/drawingml/2006/table">
            <a:tbl>
              <a:tblPr/>
              <a:tblGrid>
                <a:gridCol w="298997">
                  <a:extLst>
                    <a:ext uri="{9D8B030D-6E8A-4147-A177-3AD203B41FA5}">
                      <a16:colId xmlns:a16="http://schemas.microsoft.com/office/drawing/2014/main" val="4094235184"/>
                    </a:ext>
                  </a:extLst>
                </a:gridCol>
                <a:gridCol w="2044830">
                  <a:extLst>
                    <a:ext uri="{9D8B030D-6E8A-4147-A177-3AD203B41FA5}">
                      <a16:colId xmlns:a16="http://schemas.microsoft.com/office/drawing/2014/main" val="3093034458"/>
                    </a:ext>
                  </a:extLst>
                </a:gridCol>
                <a:gridCol w="1500036">
                  <a:extLst>
                    <a:ext uri="{9D8B030D-6E8A-4147-A177-3AD203B41FA5}">
                      <a16:colId xmlns:a16="http://schemas.microsoft.com/office/drawing/2014/main" val="157034188"/>
                    </a:ext>
                  </a:extLst>
                </a:gridCol>
                <a:gridCol w="1204943">
                  <a:extLst>
                    <a:ext uri="{9D8B030D-6E8A-4147-A177-3AD203B41FA5}">
                      <a16:colId xmlns:a16="http://schemas.microsoft.com/office/drawing/2014/main" val="1413459830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 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N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ru-RU" sz="1100" b="1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Вид помощи</a:t>
                      </a:r>
                      <a:endParaRPr lang="ru-RU" sz="11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стоимость 1го обращения, руб.</a:t>
                      </a:r>
                      <a:endParaRPr lang="ru-RU" sz="11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max сумма по виду помощи на 1 чел., в руб.</a:t>
                      </a:r>
                      <a:endParaRPr lang="ru-RU" sz="11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885176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1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скорая мед помощь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05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180,48</a:t>
                      </a: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22</a:t>
                      </a:r>
                      <a:r>
                        <a:rPr lang="en-US" sz="105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992,6</a:t>
                      </a: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01604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2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 err="1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проф</a:t>
                      </a: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 мероприятия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821,18</a:t>
                      </a: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05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516,5</a:t>
                      </a: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7937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3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неотложная мед помощь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831,33</a:t>
                      </a: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05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572,3</a:t>
                      </a: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6688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4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 по заболеваниями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05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538,56</a:t>
                      </a: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13</a:t>
                      </a:r>
                      <a:r>
                        <a:rPr lang="en-US" sz="105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962,1</a:t>
                      </a: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822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5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круглосуточный стационар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48</a:t>
                      </a:r>
                      <a:r>
                        <a:rPr lang="en-US" sz="105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180,91</a:t>
                      </a: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264</a:t>
                      </a:r>
                      <a:r>
                        <a:rPr lang="en-US" sz="105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995,0</a:t>
                      </a: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001381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6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дневной стационар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33</a:t>
                      </a:r>
                      <a:r>
                        <a:rPr lang="en-US" sz="105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431,87</a:t>
                      </a: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183</a:t>
                      </a:r>
                      <a:r>
                        <a:rPr lang="en-US" sz="105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875,3</a:t>
                      </a: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30197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 </a:t>
                      </a:r>
                      <a:endParaRPr lang="ru-RU" sz="1100" b="1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b="0" i="0" u="none" strike="noStrike" kern="12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  <a:ea typeface="+mn-ea"/>
                        <a:cs typeface="+mn-cs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b="1" i="0" u="none" strike="noStrike" kern="12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  <a:ea typeface="+mn-ea"/>
                        <a:cs typeface="+mn-cs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457064"/>
                  </a:ext>
                </a:extLst>
              </a:tr>
            </a:tbl>
          </a:graphicData>
        </a:graphic>
      </p:graphicFrame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176833" y="187426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9535768" y="6349739"/>
            <a:ext cx="19887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100" dirty="0">
                <a:latin typeface="Myriad Pro Light" panose="020B0403030403020204" pitchFamily="34" charset="0"/>
                <a:hlinkClick r:id="" action="ppaction://noaction"/>
              </a:rPr>
              <a:t>Возврат на слайд 26</a:t>
            </a:r>
            <a:endParaRPr lang="ru-RU" sz="1100" dirty="0">
              <a:latin typeface="Myriad Pro Light" panose="020B0403030403020204" pitchFamily="34" charset="0"/>
            </a:endParaRPr>
          </a:p>
        </p:txBody>
      </p:sp>
      <p:sp>
        <p:nvSpPr>
          <p:cNvPr id="18" name="Стрелка влево 17">
            <a:hlinkClick r:id="rId3" action="ppaction://hlinksldjump" tooltip="Перейти к оглавлению"/>
          </p:cNvPr>
          <p:cNvSpPr/>
          <p:nvPr/>
        </p:nvSpPr>
        <p:spPr>
          <a:xfrm>
            <a:off x="288277" y="318820"/>
            <a:ext cx="248493" cy="229701"/>
          </a:xfrm>
          <a:prstGeom prst="leftArrow">
            <a:avLst/>
          </a:prstGeom>
          <a:solidFill>
            <a:srgbClr val="FFFFFF"/>
          </a:solidFill>
          <a:ln>
            <a:solidFill>
              <a:srgbClr val="247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61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17718-0023-417B-9447-F04ACAE1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737" y="264877"/>
            <a:ext cx="6454791" cy="625619"/>
          </a:xfrm>
        </p:spPr>
        <p:txBody>
          <a:bodyPr>
            <a:noAutofit/>
          </a:bodyPr>
          <a:lstStyle/>
          <a:p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 </a:t>
            </a: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Сравнительный анализ ДМС и ОМС?</a:t>
            </a: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2800" dirty="0"/>
              <a:t> </a:t>
            </a:r>
            <a:br>
              <a:rPr lang="ru-RU" sz="2800" dirty="0"/>
            </a:br>
            <a:br>
              <a:rPr lang="ru-RU" sz="2800" dirty="0"/>
            </a:br>
            <a: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 </a:t>
            </a: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dirty="0"/>
            </a:br>
            <a:endParaRPr lang="ru-RU" sz="2800" b="1" dirty="0">
              <a:solidFill>
                <a:srgbClr val="23728E"/>
              </a:solidFill>
              <a:latin typeface="Myriad Pro Light" panose="020B0603030403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405218-2AE1-4149-80A5-171BEC9F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8C7F-DD0D-4B28-A0E2-104EBD2030E2}" type="slidenum">
              <a:rPr lang="ru-RU" smtClean="0"/>
              <a:t>16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178783-E6E7-4567-A210-7C8B8E540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58" y="6538912"/>
            <a:ext cx="10692406" cy="201168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682514" y="4493629"/>
            <a:ext cx="2067237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057054" y="4420837"/>
            <a:ext cx="14772254" cy="5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86250" y="3289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160858" y="172172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621307" y="116890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637308" y="11608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637308" y="85731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176833" y="187426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7248148" y="1608414"/>
            <a:ext cx="121817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rgbClr val="23728E"/>
              </a:solidFill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84866" y="1786061"/>
            <a:ext cx="18473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100">
              <a:solidFill>
                <a:srgbClr val="23728E"/>
              </a:solidFill>
              <a:latin typeface="Myriad Pro Light" panose="020B0403030403020204" pitchFamily="34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E5C17718-0023-417B-9447-F04ACAE19205}"/>
              </a:ext>
            </a:extLst>
          </p:cNvPr>
          <p:cNvSpPr txBox="1">
            <a:spLocks/>
          </p:cNvSpPr>
          <p:nvPr/>
        </p:nvSpPr>
        <p:spPr>
          <a:xfrm>
            <a:off x="1084866" y="1725896"/>
            <a:ext cx="8872570" cy="1043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1800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1800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1800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1800" dirty="0">
                <a:solidFill>
                  <a:srgbClr val="23728E"/>
                </a:solidFill>
                <a:latin typeface="Myriad Pro Light" panose="020B0603030403020204" pitchFamily="34" charset="0"/>
              </a:rPr>
              <a:t> </a:t>
            </a:r>
            <a:br>
              <a:rPr lang="ru-RU" sz="1800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1800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1800" dirty="0">
                <a:solidFill>
                  <a:srgbClr val="23728E"/>
                </a:solidFill>
                <a:latin typeface="Myriad Pro Light" panose="020B0603030403020204" pitchFamily="34" charset="0"/>
              </a:rPr>
              <a:t>По своей правовой природе ДМС и ОМС полностью идентичные виды страхования. Они различны только по порядку уплаты страховых премий. В системе ОМС страховая премия (взносы) взымаются со всех граждан в обязательном порядке, и её размер зависит от уровня дохода, а не от степени риска возникновения заболевания.  </a:t>
            </a:r>
            <a:r>
              <a:rPr lang="ru-RU" sz="1800" dirty="0"/>
              <a:t> </a:t>
            </a:r>
            <a:br>
              <a:rPr lang="ru-RU" sz="1800" dirty="0"/>
            </a:br>
            <a:br>
              <a:rPr lang="ru-RU" sz="1800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1800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1800" dirty="0"/>
            </a:br>
            <a:endParaRPr lang="ru-RU" sz="1800" dirty="0">
              <a:solidFill>
                <a:srgbClr val="23728E"/>
              </a:solidFill>
              <a:latin typeface="Myriad Pro Light" panose="020B0603030403020204" pitchFamily="34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E5C17718-0023-417B-9447-F04ACAE19205}"/>
              </a:ext>
            </a:extLst>
          </p:cNvPr>
          <p:cNvSpPr txBox="1">
            <a:spLocks/>
          </p:cNvSpPr>
          <p:nvPr/>
        </p:nvSpPr>
        <p:spPr>
          <a:xfrm>
            <a:off x="1109630" y="3563523"/>
            <a:ext cx="8872570" cy="625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1800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1800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1800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1800" dirty="0">
                <a:solidFill>
                  <a:srgbClr val="23728E"/>
                </a:solidFill>
                <a:latin typeface="Myriad Pro Light" panose="020B0603030403020204" pitchFamily="34" charset="0"/>
              </a:rPr>
              <a:t> </a:t>
            </a:r>
            <a:br>
              <a:rPr lang="ru-RU" sz="1800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1800" dirty="0">
                <a:solidFill>
                  <a:srgbClr val="23728E"/>
                </a:solidFill>
                <a:latin typeface="Myriad Pro Light" panose="020B0603030403020204" pitchFamily="34" charset="0"/>
              </a:rPr>
              <a:t>Учитывая схожесть характера страховых событий, одинаковый уровень вероятности и случайности их возникновения, полагаем, что при определении размера страховых лимитов можно использовать метод аналогий.    </a:t>
            </a:r>
            <a:r>
              <a:rPr lang="ru-RU" sz="1800" dirty="0"/>
              <a:t> 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>
                <a:solidFill>
                  <a:srgbClr val="23728E"/>
                </a:solidFill>
                <a:latin typeface="Myriad Pro Light" panose="020B0603030403020204" pitchFamily="34" charset="0"/>
              </a:rPr>
              <a:t> </a:t>
            </a:r>
            <a:br>
              <a:rPr lang="ru-RU" sz="1800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1800" dirty="0">
                <a:solidFill>
                  <a:srgbClr val="23728E"/>
                </a:solidFill>
                <a:latin typeface="Myriad Pro Light" panose="020B0603030403020204" pitchFamily="34" charset="0"/>
              </a:rPr>
              <a:t> </a:t>
            </a:r>
            <a:br>
              <a:rPr lang="ru-RU" sz="1800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1800" dirty="0"/>
            </a:br>
            <a:endParaRPr lang="ru-RU" sz="1800" dirty="0">
              <a:solidFill>
                <a:srgbClr val="23728E"/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7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17718-0023-417B-9447-F04ACAE1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380" y="307539"/>
            <a:ext cx="8979330" cy="425690"/>
          </a:xfrm>
        </p:spPr>
        <p:txBody>
          <a:bodyPr>
            <a:normAutofit fontScale="90000"/>
          </a:bodyPr>
          <a:lstStyle/>
          <a:p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 </a:t>
            </a: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Сравнение основных показателей по ОМС и ДМС</a:t>
            </a: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 </a:t>
            </a: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dirty="0"/>
            </a:br>
            <a:br>
              <a:rPr lang="ru-RU" dirty="0"/>
            </a:br>
            <a:endParaRPr lang="ru-RU" sz="2800" b="1" dirty="0">
              <a:solidFill>
                <a:srgbClr val="23728E"/>
              </a:solidFill>
              <a:latin typeface="Myriad Pro Light" panose="020B0603030403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405218-2AE1-4149-80A5-171BEC9F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5611" y="6356349"/>
            <a:ext cx="2743200" cy="365125"/>
          </a:xfrm>
        </p:spPr>
        <p:txBody>
          <a:bodyPr/>
          <a:lstStyle/>
          <a:p>
            <a:fld id="{65008C7F-DD0D-4B28-A0E2-104EBD2030E2}" type="slidenum">
              <a:rPr lang="ru-RU" smtClean="0"/>
              <a:t>17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178783-E6E7-4567-A210-7C8B8E540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58" y="6538912"/>
            <a:ext cx="10692406" cy="201168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682514" y="4493629"/>
            <a:ext cx="2067237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057054" y="4430174"/>
            <a:ext cx="14772254" cy="5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86250" y="3289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160858" y="172172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621307" y="116890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637308" y="11608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637308" y="85731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85938" y="20970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677791" y="5650188"/>
            <a:ext cx="495835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23728E"/>
                </a:solidFill>
                <a:latin typeface="Myriad Pro Light" panose="020B0403030403020204" pitchFamily="34" charset="0"/>
              </a:rPr>
              <a:t>*процент от средневзвешенного значения взносов на 1 чел 2022 г.;</a:t>
            </a:r>
            <a:endParaRPr lang="en-US" sz="1100" dirty="0">
              <a:solidFill>
                <a:srgbClr val="23728E"/>
              </a:solidFill>
              <a:latin typeface="Myriad Pro Light" panose="020B0403030403020204" pitchFamily="34" charset="0"/>
            </a:endParaRPr>
          </a:p>
          <a:p>
            <a:r>
              <a:rPr lang="ru-RU" sz="1100" dirty="0">
                <a:solidFill>
                  <a:srgbClr val="23728E"/>
                </a:solidFill>
                <a:latin typeface="Myriad Pro Light" panose="020B0403030403020204" pitchFamily="34" charset="0"/>
              </a:rPr>
              <a:t>**процент от общего объема гарантий за 2022г. (рассчитан исходя из среднего прироста за 2024г., 2025г.)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176833" y="187426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4201"/>
              </p:ext>
            </p:extLst>
          </p:nvPr>
        </p:nvGraphicFramePr>
        <p:xfrm>
          <a:off x="6226866" y="1298162"/>
          <a:ext cx="5626398" cy="2877298"/>
        </p:xfrm>
        <a:graphic>
          <a:graphicData uri="http://schemas.openxmlformats.org/drawingml/2006/table">
            <a:tbl>
              <a:tblPr/>
              <a:tblGrid>
                <a:gridCol w="3551993">
                  <a:extLst>
                    <a:ext uri="{9D8B030D-6E8A-4147-A177-3AD203B41FA5}">
                      <a16:colId xmlns:a16="http://schemas.microsoft.com/office/drawing/2014/main" val="1793112080"/>
                    </a:ext>
                  </a:extLst>
                </a:gridCol>
                <a:gridCol w="990721">
                  <a:extLst>
                    <a:ext uri="{9D8B030D-6E8A-4147-A177-3AD203B41FA5}">
                      <a16:colId xmlns:a16="http://schemas.microsoft.com/office/drawing/2014/main" val="953882153"/>
                    </a:ext>
                  </a:extLst>
                </a:gridCol>
                <a:gridCol w="1083684">
                  <a:extLst>
                    <a:ext uri="{9D8B030D-6E8A-4147-A177-3AD203B41FA5}">
                      <a16:colId xmlns:a16="http://schemas.microsoft.com/office/drawing/2014/main" val="356540578"/>
                    </a:ext>
                  </a:extLst>
                </a:gridCol>
              </a:tblGrid>
              <a:tr h="690954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Добровольное медицинское страхование</a:t>
                      </a:r>
                      <a:endParaRPr lang="ru-RU" sz="11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66675" marR="66675" marT="66675" marB="66675" anchor="ctr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2022 </a:t>
                      </a:r>
                      <a:r>
                        <a:rPr lang="ru-RU" sz="1100" b="1" i="0" u="none" strike="noStrike" baseline="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г.</a:t>
                      </a:r>
                      <a:endParaRPr lang="ru-RU" sz="11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% от показателя в ОМС</a:t>
                      </a:r>
                      <a:endParaRPr lang="ru-RU" sz="11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174903"/>
                  </a:ext>
                </a:extLst>
              </a:tr>
              <a:tr h="38465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Страховые премии , млрд .руб.</a:t>
                      </a:r>
                      <a:r>
                        <a:rPr lang="ru-RU" sz="1100" b="0" i="0" u="none" strike="noStrike" baseline="300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1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           209,30 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8,55%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607987"/>
                  </a:ext>
                </a:extLst>
              </a:tr>
              <a:tr h="43219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Выплаты, млрд. руб.</a:t>
                      </a:r>
                      <a:r>
                        <a:rPr lang="ru-RU" sz="1100" b="0" i="0" u="none" strike="noStrike" baseline="300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1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          154, 90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9,88%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4275900"/>
                  </a:ext>
                </a:extLst>
              </a:tr>
              <a:tr h="50890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Количество застрахованных по ДМС в 2022 г., млн чел.</a:t>
                      </a:r>
                      <a:r>
                        <a:rPr lang="ru-RU" sz="1100" b="0" i="0" u="none" strike="noStrike" baseline="300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2</a:t>
                      </a: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 (</a:t>
                      </a:r>
                      <a:r>
                        <a:rPr lang="ru-RU" sz="1100" b="0" i="0" u="sng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hlinkClick r:id="rId3"/>
                        </a:rPr>
                        <a:t>rbc.ru</a:t>
                      </a:r>
                      <a:r>
                        <a:rPr lang="ru-RU" sz="1100" b="0" i="0" u="sng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)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31,80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21,99%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669682"/>
                  </a:ext>
                </a:extLst>
              </a:tr>
              <a:tr h="35168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Премии на 1 человека по ДМС в руб. (расчетная)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6 580,25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38,87%*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3053465"/>
                  </a:ext>
                </a:extLst>
              </a:tr>
              <a:tr h="50890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Выплаты по урегулированным страховым случаям ДМС в 2022 г. (Источник </a:t>
                      </a:r>
                      <a:r>
                        <a:rPr lang="ru-RU" sz="1100" b="0" i="0" u="sng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hlinkClick r:id="rId4"/>
                        </a:rPr>
                        <a:t>Interfax.ru</a:t>
                      </a: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) в руб.</a:t>
                      </a:r>
                      <a:r>
                        <a:rPr lang="ru-RU" sz="1100" b="0" i="0" u="none" strike="noStrike" baseline="300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3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66675" marR="66675" marT="66675" marB="66675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3 200,00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18,25%**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4746630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665077"/>
              </p:ext>
            </p:extLst>
          </p:nvPr>
        </p:nvGraphicFramePr>
        <p:xfrm>
          <a:off x="912477" y="1322556"/>
          <a:ext cx="4860315" cy="4927795"/>
        </p:xfrm>
        <a:graphic>
          <a:graphicData uri="http://schemas.openxmlformats.org/drawingml/2006/table">
            <a:tbl>
              <a:tblPr/>
              <a:tblGrid>
                <a:gridCol w="3992206">
                  <a:extLst>
                    <a:ext uri="{9D8B030D-6E8A-4147-A177-3AD203B41FA5}">
                      <a16:colId xmlns:a16="http://schemas.microsoft.com/office/drawing/2014/main" val="3555802383"/>
                    </a:ext>
                  </a:extLst>
                </a:gridCol>
                <a:gridCol w="868109">
                  <a:extLst>
                    <a:ext uri="{9D8B030D-6E8A-4147-A177-3AD203B41FA5}">
                      <a16:colId xmlns:a16="http://schemas.microsoft.com/office/drawing/2014/main" val="2509024392"/>
                    </a:ext>
                  </a:extLst>
                </a:gridCol>
              </a:tblGrid>
              <a:tr h="600394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Обязательное медицинское страхование  </a:t>
                      </a:r>
                      <a:endParaRPr lang="ru-RU" sz="11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 2022 г.</a:t>
                      </a:r>
                      <a:endParaRPr lang="ru-RU" sz="11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0961347"/>
                  </a:ext>
                </a:extLst>
              </a:tr>
              <a:tr h="3772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Страховые взносы (премии) на ОМС (млрд. руб.)</a:t>
                      </a:r>
                      <a:r>
                        <a:rPr lang="ru-RU" sz="1100" b="0" i="0" u="none" strike="noStrike" baseline="300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4</a:t>
                      </a: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, в т.ч.: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2 447,80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847129"/>
                  </a:ext>
                </a:extLst>
              </a:tr>
              <a:tr h="377200">
                <a:tc>
                  <a:txBody>
                    <a:bodyPr/>
                    <a:lstStyle/>
                    <a:p>
                      <a:pPr lvl="1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работающего населения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1 634,00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256200"/>
                  </a:ext>
                </a:extLst>
              </a:tr>
              <a:tr h="377200">
                <a:tc>
                  <a:txBody>
                    <a:bodyPr/>
                    <a:lstStyle/>
                    <a:p>
                      <a:pPr lvl="1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неработающего населения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813,80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900282"/>
                  </a:ext>
                </a:extLst>
              </a:tr>
              <a:tr h="402918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Численность застрахованных по ОМС (млн.)</a:t>
                      </a:r>
                      <a:r>
                        <a:rPr lang="ru-RU" sz="1100" b="0" i="0" u="none" strike="noStrike" baseline="300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 5</a:t>
                      </a: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, в т.ч.: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144,60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140962"/>
                  </a:ext>
                </a:extLst>
              </a:tr>
              <a:tr h="377200">
                <a:tc>
                  <a:txBody>
                    <a:bodyPr/>
                    <a:lstStyle/>
                    <a:p>
                      <a:pPr lvl="1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работающего населения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63,70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276279"/>
                  </a:ext>
                </a:extLst>
              </a:tr>
              <a:tr h="377200">
                <a:tc>
                  <a:txBody>
                    <a:bodyPr/>
                    <a:lstStyle/>
                    <a:p>
                      <a:pPr lvl="1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неработающего населения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80,90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6266918"/>
                  </a:ext>
                </a:extLst>
              </a:tr>
              <a:tr h="37720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Взносы на 1 застрахованного в руб. (расчетные, средний) :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 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0262770"/>
                  </a:ext>
                </a:extLst>
              </a:tr>
              <a:tr h="553761">
                <a:tc>
                  <a:txBody>
                    <a:bodyPr/>
                    <a:lstStyle/>
                    <a:p>
                      <a:pPr lvl="1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работающего населения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25 651,00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861065"/>
                  </a:ext>
                </a:extLst>
              </a:tr>
              <a:tr h="553761">
                <a:tc>
                  <a:txBody>
                    <a:bodyPr/>
                    <a:lstStyle/>
                    <a:p>
                      <a:pPr lvl="1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неработающего населения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10 059,00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1995361"/>
                  </a:ext>
                </a:extLst>
              </a:tr>
              <a:tr h="553761">
                <a:tc>
                  <a:txBody>
                    <a:bodyPr/>
                    <a:lstStyle/>
                    <a:p>
                      <a:pPr lvl="1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средневзвешенная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16 928,00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268759"/>
                  </a:ext>
                </a:extLst>
              </a:tr>
            </a:tbl>
          </a:graphicData>
        </a:graphic>
      </p:graphicFrame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7248148" y="1608414"/>
            <a:ext cx="121817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rgbClr val="23728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73739" y="4536767"/>
            <a:ext cx="353078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u="sng" dirty="0">
                <a:latin typeface="Myriad Pro Cond" panose="020B0506030403020204" pitchFamily="34" charset="0"/>
                <a:hlinkClick r:id="rId5" tooltip="Показатели деятельности страховщиков на основе Отчета о структуре финансового результата в разрезе по учетным группам"/>
              </a:rPr>
              <a:t>1 - https://cbr.ru/</a:t>
            </a:r>
            <a:endParaRPr lang="ru-RU" sz="1100" u="sng" dirty="0">
              <a:latin typeface="Myriad Pro Cond" panose="020B0506030403020204" pitchFamily="34" charset="0"/>
            </a:endParaRPr>
          </a:p>
          <a:p>
            <a:r>
              <a:rPr lang="ru-RU" sz="1100" u="sng" dirty="0">
                <a:latin typeface="Myriad Pro Cond" panose="020B0506030403020204" pitchFamily="34" charset="0"/>
                <a:hlinkClick r:id="rId3"/>
              </a:rPr>
              <a:t>2 - rbc.ru</a:t>
            </a:r>
            <a:endParaRPr lang="ru-RU" sz="1100" u="sng" dirty="0">
              <a:latin typeface="Myriad Pro Cond" panose="020B0506030403020204" pitchFamily="34" charset="0"/>
            </a:endParaRPr>
          </a:p>
          <a:p>
            <a:r>
              <a:rPr lang="ru-RU" sz="1100" u="sng" dirty="0">
                <a:latin typeface="Myriad Pro Cond" panose="020B0506030403020204" pitchFamily="34" charset="0"/>
                <a:hlinkClick r:id="rId4"/>
              </a:rPr>
              <a:t>3 - Interfax.ru</a:t>
            </a:r>
            <a:endParaRPr lang="ru-RU" sz="1100" u="sng" dirty="0">
              <a:latin typeface="Myriad Pro Cond" panose="020B0506030403020204" pitchFamily="34" charset="0"/>
            </a:endParaRPr>
          </a:p>
          <a:p>
            <a:r>
              <a:rPr lang="ru-RU" sz="1100" u="sng" dirty="0">
                <a:latin typeface="Myriad Pro Cond" panose="020B0506030403020204" pitchFamily="34" charset="0"/>
                <a:hlinkClick r:id="rId6" tooltip="стр.6, Табл.1"/>
              </a:rPr>
              <a:t>4 - Отчет о результатах деятельности ФОМС в 2022</a:t>
            </a:r>
            <a:endParaRPr lang="ru-RU" sz="1100" u="sng" dirty="0">
              <a:latin typeface="Myriad Pro Cond" panose="020B0506030403020204" pitchFamily="34" charset="0"/>
            </a:endParaRPr>
          </a:p>
          <a:p>
            <a:r>
              <a:rPr lang="ru-RU" sz="1100" u="sng" dirty="0">
                <a:latin typeface="Myriad Pro Cond" panose="020B0506030403020204" pitchFamily="34" charset="0"/>
                <a:hlinkClick r:id="rId7" tooltip="стр.5, абз.4"/>
              </a:rPr>
              <a:t>5- Заключение счетной палаты № 201616-8</a:t>
            </a:r>
            <a:endParaRPr lang="ru-RU" sz="1100" u="sng" dirty="0">
              <a:latin typeface="Myriad Pro Cond" panose="020B0506030403020204" pitchFamily="34" charset="0"/>
            </a:endParaRPr>
          </a:p>
          <a:p>
            <a:br>
              <a:rPr lang="ru-RU" dirty="0"/>
            </a:br>
            <a:endParaRPr lang="ru-RU" dirty="0"/>
          </a:p>
        </p:txBody>
      </p:sp>
      <p:sp>
        <p:nvSpPr>
          <p:cNvPr id="23" name="Стрелка влево 22">
            <a:hlinkClick r:id="rId8" action="ppaction://hlinksldjump" tooltip="Перейти к оглавлению"/>
          </p:cNvPr>
          <p:cNvSpPr/>
          <p:nvPr/>
        </p:nvSpPr>
        <p:spPr>
          <a:xfrm>
            <a:off x="312340" y="318820"/>
            <a:ext cx="248493" cy="229701"/>
          </a:xfrm>
          <a:prstGeom prst="leftArrow">
            <a:avLst/>
          </a:prstGeom>
          <a:solidFill>
            <a:srgbClr val="FFFFFF"/>
          </a:solidFill>
          <a:ln>
            <a:solidFill>
              <a:srgbClr val="247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5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17718-0023-417B-9447-F04ACAE1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14" y="147632"/>
            <a:ext cx="8777673" cy="847282"/>
          </a:xfrm>
        </p:spPr>
        <p:txBody>
          <a:bodyPr>
            <a:normAutofit fontScale="90000"/>
          </a:bodyPr>
          <a:lstStyle/>
          <a:p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 </a:t>
            </a: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Расчет страховой суммы полиса ОМС через коэффициент покрытия в аналогичном виде страхования (ДМС) </a:t>
            </a: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dirty="0"/>
              <a:t> </a:t>
            </a:r>
            <a:br>
              <a:rPr lang="ru-RU" sz="2800" dirty="0"/>
            </a:br>
            <a:br>
              <a:rPr lang="ru-RU" sz="2800" dirty="0"/>
            </a:br>
            <a: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 </a:t>
            </a: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dirty="0"/>
            </a:br>
            <a:endParaRPr lang="ru-RU" sz="2800" b="1" dirty="0">
              <a:solidFill>
                <a:srgbClr val="23728E"/>
              </a:solidFill>
              <a:latin typeface="Myriad Pro Light" panose="020B0603030403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405218-2AE1-4149-80A5-171BEC9F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8C7F-DD0D-4B28-A0E2-104EBD2030E2}" type="slidenum">
              <a:rPr lang="ru-RU" smtClean="0"/>
              <a:t>18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178783-E6E7-4567-A210-7C8B8E540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58" y="6538912"/>
            <a:ext cx="10692406" cy="201168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682514" y="4493629"/>
            <a:ext cx="2067237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057054" y="4420837"/>
            <a:ext cx="14772254" cy="5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86250" y="3289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160858" y="172172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621307" y="116890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637308" y="11608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637308" y="85731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85938" y="20970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176833" y="187426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2">
            <a:hlinkClick r:id="rId3"/>
          </p:cNvPr>
          <p:cNvSpPr>
            <a:spLocks noChangeArrowheads="1"/>
          </p:cNvSpPr>
          <p:nvPr/>
        </p:nvSpPr>
        <p:spPr bwMode="auto">
          <a:xfrm>
            <a:off x="411061" y="125668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7248148" y="1608414"/>
            <a:ext cx="121817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rgbClr val="23728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90801" y="1499657"/>
            <a:ext cx="2777737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r>
              <a:rPr lang="ru-RU" sz="1500" dirty="0">
                <a:solidFill>
                  <a:srgbClr val="23728E"/>
                </a:solidFill>
                <a:latin typeface="Myriad Pro Light" panose="020B0403030403020204" pitchFamily="34" charset="0"/>
              </a:rPr>
              <a:t>* расчетный </a:t>
            </a:r>
            <a:r>
              <a:rPr lang="ru-RU" sz="1500" dirty="0" err="1">
                <a:solidFill>
                  <a:srgbClr val="23728E"/>
                </a:solidFill>
                <a:latin typeface="Myriad Pro Light" panose="020B0403030403020204" pitchFamily="34" charset="0"/>
              </a:rPr>
              <a:t>средневзвешанный</a:t>
            </a:r>
            <a:r>
              <a:rPr lang="ru-RU" sz="1500" dirty="0">
                <a:solidFill>
                  <a:srgbClr val="23728E"/>
                </a:solidFill>
                <a:latin typeface="Myriad Pro Light" panose="020B0403030403020204" pitchFamily="34" charset="0"/>
              </a:rPr>
              <a:t> показатель страхового взноса по ОМС с учетом работающего и неработающего населения</a:t>
            </a:r>
          </a:p>
          <a:p>
            <a:endParaRPr lang="ru-RU" sz="1500" dirty="0">
              <a:solidFill>
                <a:srgbClr val="23728E"/>
              </a:solidFill>
              <a:latin typeface="Myriad Pro Light" panose="020B0403030403020204" pitchFamily="34" charset="0"/>
            </a:endParaRPr>
          </a:p>
          <a:p>
            <a:r>
              <a:rPr lang="ru-RU" sz="1500" dirty="0">
                <a:solidFill>
                  <a:srgbClr val="23728E"/>
                </a:solidFill>
                <a:latin typeface="Myriad Pro Light" panose="020B0403030403020204" pitchFamily="34" charset="0"/>
              </a:rPr>
              <a:t>** расчётный средний процент покрытия, исходя из ряда фактических значений приведенных в таблице </a:t>
            </a:r>
          </a:p>
          <a:p>
            <a:endParaRPr lang="ru-RU" sz="1500" dirty="0">
              <a:solidFill>
                <a:srgbClr val="23728E"/>
              </a:solidFill>
              <a:latin typeface="Myriad Pro Light" panose="020B0403030403020204" pitchFamily="34" charset="0"/>
            </a:endParaRPr>
          </a:p>
          <a:p>
            <a:r>
              <a:rPr lang="ru-RU" sz="1500" dirty="0">
                <a:solidFill>
                  <a:srgbClr val="23728E"/>
                </a:solidFill>
                <a:latin typeface="Myriad Pro Light" panose="020B0403030403020204" pitchFamily="34" charset="0"/>
              </a:rPr>
              <a:t>Расчётная страховая сумма =</a:t>
            </a:r>
          </a:p>
          <a:p>
            <a:r>
              <a:rPr lang="ru-RU" sz="3200" dirty="0">
                <a:solidFill>
                  <a:srgbClr val="23728E"/>
                </a:solidFill>
                <a:latin typeface="Myriad Pro Light" panose="020B0403030403020204" pitchFamily="34" charset="0"/>
              </a:rPr>
              <a:t>1 175 555 </a:t>
            </a:r>
            <a:r>
              <a:rPr lang="ru-RU" sz="1500" dirty="0">
                <a:solidFill>
                  <a:srgbClr val="23728E"/>
                </a:solidFill>
                <a:latin typeface="Myriad Pro Light" panose="020B0403030403020204" pitchFamily="34" charset="0"/>
              </a:rPr>
              <a:t>рублей.  </a:t>
            </a:r>
            <a:br>
              <a:rPr lang="ru-RU" sz="1500" dirty="0">
                <a:solidFill>
                  <a:srgbClr val="23728E"/>
                </a:solidFill>
                <a:latin typeface="Myriad Pro Light" panose="020B0403030403020204" pitchFamily="34" charset="0"/>
              </a:rPr>
            </a:br>
            <a:endParaRPr lang="ru-RU" sz="1500" dirty="0">
              <a:solidFill>
                <a:srgbClr val="23728E"/>
              </a:solidFill>
              <a:latin typeface="Myriad Pro Light" panose="020B0403030403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0909" y="6338363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/>
            <a:r>
              <a:rPr lang="en-US" sz="1100" dirty="0">
                <a:solidFill>
                  <a:srgbClr val="23728E"/>
                </a:solidFill>
                <a:latin typeface="Myriad Pro Cond" panose="020B0506030403020204" pitchFamily="34" charset="0"/>
                <a:hlinkClick r:id="rId4" tooltip="обзор условий ДМС"/>
              </a:rPr>
              <a:t>1-Sravni.ru</a:t>
            </a:r>
            <a:endParaRPr lang="ru-RU" dirty="0">
              <a:solidFill>
                <a:srgbClr val="23728E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552335"/>
              </p:ext>
            </p:extLst>
          </p:nvPr>
        </p:nvGraphicFramePr>
        <p:xfrm>
          <a:off x="546499" y="975623"/>
          <a:ext cx="7621288" cy="5425440"/>
        </p:xfrm>
        <a:graphic>
          <a:graphicData uri="http://schemas.openxmlformats.org/drawingml/2006/table">
            <a:tbl>
              <a:tblPr/>
              <a:tblGrid>
                <a:gridCol w="1256483">
                  <a:extLst>
                    <a:ext uri="{9D8B030D-6E8A-4147-A177-3AD203B41FA5}">
                      <a16:colId xmlns:a16="http://schemas.microsoft.com/office/drawing/2014/main" val="1705740370"/>
                    </a:ext>
                  </a:extLst>
                </a:gridCol>
                <a:gridCol w="2019675">
                  <a:extLst>
                    <a:ext uri="{9D8B030D-6E8A-4147-A177-3AD203B41FA5}">
                      <a16:colId xmlns:a16="http://schemas.microsoft.com/office/drawing/2014/main" val="582178431"/>
                    </a:ext>
                  </a:extLst>
                </a:gridCol>
                <a:gridCol w="1080335">
                  <a:extLst>
                    <a:ext uri="{9D8B030D-6E8A-4147-A177-3AD203B41FA5}">
                      <a16:colId xmlns:a16="http://schemas.microsoft.com/office/drawing/2014/main" val="3561892068"/>
                    </a:ext>
                  </a:extLst>
                </a:gridCol>
                <a:gridCol w="1112296">
                  <a:extLst>
                    <a:ext uri="{9D8B030D-6E8A-4147-A177-3AD203B41FA5}">
                      <a16:colId xmlns:a16="http://schemas.microsoft.com/office/drawing/2014/main" val="669005116"/>
                    </a:ext>
                  </a:extLst>
                </a:gridCol>
                <a:gridCol w="986829">
                  <a:extLst>
                    <a:ext uri="{9D8B030D-6E8A-4147-A177-3AD203B41FA5}">
                      <a16:colId xmlns:a16="http://schemas.microsoft.com/office/drawing/2014/main" val="2872456827"/>
                    </a:ext>
                  </a:extLst>
                </a:gridCol>
                <a:gridCol w="1165670">
                  <a:extLst>
                    <a:ext uri="{9D8B030D-6E8A-4147-A177-3AD203B41FA5}">
                      <a16:colId xmlns:a16="http://schemas.microsoft.com/office/drawing/2014/main" val="2845190355"/>
                    </a:ext>
                  </a:extLst>
                </a:gridCol>
              </a:tblGrid>
              <a:tr h="308747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Компания</a:t>
                      </a:r>
                      <a:endParaRPr lang="ru-RU" sz="11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ctr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услуги</a:t>
                      </a:r>
                      <a:endParaRPr lang="ru-RU" sz="11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возраст</a:t>
                      </a:r>
                      <a:endParaRPr lang="ru-RU" sz="11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страховая сумма</a:t>
                      </a:r>
                      <a:endParaRPr lang="ru-RU" sz="11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стоимость в год</a:t>
                      </a:r>
                      <a:endParaRPr lang="ru-RU" sz="11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коэффициент покрытия</a:t>
                      </a:r>
                      <a:endParaRPr lang="ru-RU" sz="11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308418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Ингосстрах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АМБУЛАТОРНО-ПОЛИКЛИНИЧЕСКОЕ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ЛЕЧЕНИЕ ЭКСТРЕННАЯ ГОСПИТАЛИЗАЦИЯ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СКОРАЯ ПОМОЩЬ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СТОМАТОЛОГИЯ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65-99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6 000 000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79 000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1,32%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1562348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Ингосстрах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АМБУЛАТОРНО-ПОЛИКЛИНИЧЕСКОЕ ЛЕЧЕНИЕ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ЭКСТРЕННАЯ ГОСПИТАЛИЗАЦИЯ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СКОРАЯ ПОМОЩЬ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18-59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5 000 000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24 000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0,48%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737537"/>
                  </a:ext>
                </a:extLst>
              </a:tr>
              <a:tr h="885825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Альфастрахование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АМБУЛАТОРНО-ПОЛИКЛИНИЧЕСКОЕ ЛЕЧЕНИЕ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ВЫЗОВ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ВРАЧА НА ДОМ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СТОМАТОЛОГИЯ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ТЕЛЕМЕДИЦИНА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ДИСПАНСЕРИЗАЦИЯ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0-17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1 500 000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43 750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2,92%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02174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Сберстрахование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АМБУЛАТОРНО-ПОЛИКЛИНИЧЕСКОЕ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ЛЕЧЕНИЕ ВЫЗОВ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ВРАЧА НА ДОМ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ЭКСТРЕННАЯ ГОСПИТАЛИЗАЦИЯ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СКОРАЯ ПОМОЩЬ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18-59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5 000 000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51 800</a:t>
                      </a:r>
                      <a:endParaRPr lang="ru-RU" sz="11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1,04%</a:t>
                      </a:r>
                      <a:endParaRPr lang="ru-RU" sz="110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440705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ОМС*</a:t>
                      </a:r>
                      <a:endParaRPr lang="ru-RU" sz="14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СКОРАЯ</a:t>
                      </a:r>
                      <a:endParaRPr lang="ru-RU" sz="1100" b="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ПЕРВИЧНАЯ</a:t>
                      </a:r>
                      <a:endParaRPr lang="ru-RU" sz="1100" b="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СТАЦИОАНАР</a:t>
                      </a:r>
                      <a:endParaRPr lang="ru-RU" sz="1100" b="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РЕАБИЛИТАЦИЯ</a:t>
                      </a:r>
                      <a:endParaRPr lang="ru-RU" sz="1100" b="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ПАЛИАТИВНАЯ</a:t>
                      </a:r>
                      <a:endParaRPr lang="ru-RU" sz="1100" b="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СПЕЦИАЛИЗИРОВАННАЯ</a:t>
                      </a:r>
                      <a:endParaRPr lang="ru-RU" sz="1100" b="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без ограничений</a:t>
                      </a:r>
                      <a:endParaRPr lang="ru-RU" sz="1400" b="1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1 175</a:t>
                      </a:r>
                      <a:r>
                        <a:rPr lang="ru-RU" sz="1400" b="1" i="0" u="none" strike="noStrike" baseline="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 555</a:t>
                      </a:r>
                      <a:endParaRPr lang="ru-RU" sz="14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16 928*</a:t>
                      </a:r>
                      <a:endParaRPr lang="ru-RU" sz="14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1,44 %**</a:t>
                      </a:r>
                      <a:endParaRPr lang="ru-RU" sz="14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7937234"/>
                  </a:ext>
                </a:extLst>
              </a:tr>
            </a:tbl>
          </a:graphicData>
        </a:graphic>
      </p:graphicFrame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84866" y="1786061"/>
            <a:ext cx="18473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100">
              <a:solidFill>
                <a:srgbClr val="23728E"/>
              </a:solidFill>
              <a:latin typeface="Myriad Pro Light" panose="020B0403030403020204" pitchFamily="34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9614790" y="6338363"/>
            <a:ext cx="19887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100" dirty="0">
                <a:latin typeface="Myriad Pro Light" panose="020B0403030403020204" pitchFamily="34" charset="0"/>
                <a:hlinkClick r:id="" action="ppaction://noaction"/>
              </a:rPr>
              <a:t>Возврат на слайд 26</a:t>
            </a:r>
            <a:endParaRPr lang="ru-RU" sz="1100" dirty="0">
              <a:latin typeface="Myriad Pro Light" panose="020B0403030403020204" pitchFamily="34" charset="0"/>
            </a:endParaRPr>
          </a:p>
        </p:txBody>
      </p:sp>
      <p:sp>
        <p:nvSpPr>
          <p:cNvPr id="22" name="Стрелка влево 21">
            <a:hlinkClick r:id="rId5" action="ppaction://hlinksldjump" tooltip="Перейти к оглавлению"/>
          </p:cNvPr>
          <p:cNvSpPr/>
          <p:nvPr/>
        </p:nvSpPr>
        <p:spPr>
          <a:xfrm>
            <a:off x="286814" y="318820"/>
            <a:ext cx="248493" cy="229701"/>
          </a:xfrm>
          <a:prstGeom prst="leftArrow">
            <a:avLst/>
          </a:prstGeom>
          <a:solidFill>
            <a:srgbClr val="FFFFFF"/>
          </a:solidFill>
          <a:ln>
            <a:solidFill>
              <a:srgbClr val="247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76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8C7F-DD0D-4B28-A0E2-104EBD2030E2}" type="slidenum">
              <a:rPr lang="ru-RU" smtClean="0"/>
              <a:t>19</a:t>
            </a:fld>
            <a:endParaRPr lang="ru-RU"/>
          </a:p>
        </p:txBody>
      </p:sp>
      <p:sp>
        <p:nvSpPr>
          <p:cNvPr id="5" name="AutoShape 2" descr="blob:https://web.whatsapp.com/3a3c6a46-7cce-4ce9-8b14-b62e84ab5d7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04182" y="6100241"/>
            <a:ext cx="3929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hlinkClick r:id="rId2"/>
              </a:rPr>
              <a:t>https://materlife.ru/besplatno-eto-skolko/</a:t>
            </a:r>
            <a:r>
              <a:rPr lang="ru-RU" sz="1200" dirty="0">
                <a:solidFill>
                  <a:schemeClr val="accent1"/>
                </a:solidFill>
              </a:rPr>
              <a:t> - текущий опрос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640" y="6448765"/>
            <a:ext cx="10693311" cy="201185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5C17718-0023-417B-9447-F04ACAE1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981" y="325128"/>
            <a:ext cx="7121050" cy="625619"/>
          </a:xfrm>
        </p:spPr>
        <p:txBody>
          <a:bodyPr>
            <a:noAutofit/>
          </a:bodyPr>
          <a:lstStyle/>
          <a:p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 </a:t>
            </a: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Опрос субъективного мнения относительно размера достаточного страхового лимита </a:t>
            </a: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2800" dirty="0"/>
              <a:t> </a:t>
            </a:r>
            <a:br>
              <a:rPr lang="ru-RU" sz="2800" dirty="0"/>
            </a:br>
            <a: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 </a:t>
            </a: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dirty="0"/>
            </a:br>
            <a:endParaRPr lang="ru-RU" sz="2800" b="1" dirty="0">
              <a:solidFill>
                <a:srgbClr val="23728E"/>
              </a:solidFill>
              <a:latin typeface="Myriad Pro Light" panose="020B060303040302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5C17718-0023-417B-9447-F04ACAE19205}"/>
              </a:ext>
            </a:extLst>
          </p:cNvPr>
          <p:cNvSpPr txBox="1">
            <a:spLocks/>
          </p:cNvSpPr>
          <p:nvPr/>
        </p:nvSpPr>
        <p:spPr>
          <a:xfrm>
            <a:off x="8473109" y="2153653"/>
            <a:ext cx="3247842" cy="625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16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16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16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16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 </a:t>
            </a:r>
            <a:br>
              <a:rPr lang="ru-RU" sz="16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16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16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16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16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1600" dirty="0">
                <a:solidFill>
                  <a:srgbClr val="23728E"/>
                </a:solidFill>
                <a:latin typeface="Myriad Pro Light" panose="020B0603030403020204" pitchFamily="34" charset="0"/>
              </a:rPr>
              <a:t>Кончено, опрос носит исключительно субъективный характер. Люди склонны к завышению ожиданий в целях «про запас». </a:t>
            </a:r>
          </a:p>
          <a:p>
            <a:endParaRPr lang="ru-RU" sz="1600" dirty="0">
              <a:solidFill>
                <a:srgbClr val="23728E"/>
              </a:solidFill>
              <a:latin typeface="Myriad Pro Light" panose="020B0603030403020204" pitchFamily="34" charset="0"/>
            </a:endParaRPr>
          </a:p>
          <a:p>
            <a:r>
              <a:rPr lang="ru-RU" sz="1600" dirty="0">
                <a:solidFill>
                  <a:srgbClr val="23728E"/>
                </a:solidFill>
                <a:latin typeface="Myriad Pro Light" panose="020B0603030403020204" pitchFamily="34" charset="0"/>
              </a:rPr>
              <a:t>Средняя взвешенная величину ожиданий при 930 опрошенных составила 1 327 473, 13</a:t>
            </a:r>
          </a:p>
          <a:p>
            <a:endParaRPr lang="ru-RU" sz="1600" dirty="0">
              <a:solidFill>
                <a:srgbClr val="23728E"/>
              </a:solidFill>
              <a:latin typeface="Myriad Pro Light" panose="020B0603030403020204" pitchFamily="34" charset="0"/>
            </a:endParaRPr>
          </a:p>
          <a:p>
            <a:r>
              <a:rPr lang="ru-RU" sz="1600" dirty="0">
                <a:solidFill>
                  <a:srgbClr val="23728E"/>
                </a:solidFill>
                <a:latin typeface="Myriad Pro Light" panose="020B0603030403020204" pitchFamily="34" charset="0"/>
              </a:rPr>
              <a:t>Мы полагаем, что при увеличении выборки этот показатель будет снижаться.   </a:t>
            </a:r>
            <a:br>
              <a:rPr lang="ru-RU" sz="1600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16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1600" dirty="0"/>
              <a:t> </a:t>
            </a:r>
            <a:br>
              <a:rPr lang="ru-RU" sz="1600" dirty="0"/>
            </a:br>
            <a:br>
              <a:rPr lang="ru-RU" sz="1600" dirty="0"/>
            </a:br>
            <a:r>
              <a:rPr lang="ru-RU" sz="16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 </a:t>
            </a:r>
            <a:br>
              <a:rPr lang="ru-RU" sz="16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16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1600" dirty="0"/>
            </a:br>
            <a:endParaRPr lang="ru-RU" sz="1600" b="1" dirty="0">
              <a:solidFill>
                <a:srgbClr val="23728E"/>
              </a:solidFill>
              <a:latin typeface="Myriad Pro Light" panose="020B0603030403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783" y="2009689"/>
            <a:ext cx="6663050" cy="338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94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17718-0023-417B-9447-F04ACAE1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51"/>
            <a:ext cx="10515600" cy="114945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Структура доклада: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6071FC-EF6D-4146-B47A-130F112A4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042" y="742799"/>
            <a:ext cx="9322726" cy="467947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endParaRPr lang="ru-RU" sz="1800" dirty="0">
              <a:solidFill>
                <a:srgbClr val="23728E"/>
              </a:solidFill>
              <a:latin typeface="Myriad Pro Light" panose="020B0403030403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800" dirty="0">
                <a:solidFill>
                  <a:srgbClr val="23728E"/>
                </a:solidFill>
                <a:latin typeface="Myriad Pro Light" panose="020B0403030403020204" pitchFamily="34" charset="0"/>
              </a:rPr>
              <a:t>Постановка проблемы и задачи. Базовые понятия и принципы.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>
                <a:solidFill>
                  <a:srgbClr val="23728E"/>
                </a:solidFill>
                <a:latin typeface="Myriad Pro Light" panose="020B0403030403020204" pitchFamily="34" charset="0"/>
              </a:rPr>
              <a:t>Описание алгоритм расчета.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>
                <a:solidFill>
                  <a:srgbClr val="23728E"/>
                </a:solidFill>
                <a:latin typeface="Myriad Pro Light" panose="020B0403030403020204" pitchFamily="34" charset="0"/>
              </a:rPr>
              <a:t>Расчет суммы финансовых гарантий на 1 человека (страхового лимита), по показателям затрат, установленных Программой государственных гарантий без учета обращаемости. Расчет с учетом с учетом уровня заболеваемости.                                                                                                                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>
                <a:solidFill>
                  <a:srgbClr val="23728E"/>
                </a:solidFill>
                <a:latin typeface="Myriad Pro Light" panose="020B0403030403020204" pitchFamily="34" charset="0"/>
              </a:rPr>
              <a:t>Расчет страхового лимита на 1 человека по показателям численности застрахованных, дифференцированным страховым взносам и уровню заболеваемости.                                                        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>
                <a:solidFill>
                  <a:srgbClr val="23728E"/>
                </a:solidFill>
                <a:latin typeface="Myriad Pro Light" panose="020B0403030403020204" pitchFamily="34" charset="0"/>
              </a:rPr>
              <a:t>Расчет страхового лимита на 1 человека на основании фактического объема выполненной медицинской и её стоимости по видам медицинской помощи.                                                                                                                               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>
                <a:solidFill>
                  <a:srgbClr val="23728E"/>
                </a:solidFill>
                <a:latin typeface="Myriad Pro Light" panose="020B0603030403020204" pitchFamily="34" charset="0"/>
              </a:rPr>
              <a:t>Расчет диапазона </a:t>
            </a:r>
            <a:r>
              <a:rPr lang="en-US" sz="1800" dirty="0">
                <a:solidFill>
                  <a:srgbClr val="23728E"/>
                </a:solidFill>
                <a:latin typeface="Myriad Pro Light" panose="020B0603030403020204" pitchFamily="34" charset="0"/>
              </a:rPr>
              <a:t>(min –max)</a:t>
            </a:r>
            <a:r>
              <a:rPr lang="ru-RU" sz="1800" dirty="0">
                <a:solidFill>
                  <a:srgbClr val="23728E"/>
                </a:solidFill>
                <a:latin typeface="Myriad Pro Light" panose="020B0603030403020204" pitchFamily="34" charset="0"/>
              </a:rPr>
              <a:t> страховых лимитов в зависимости от численности застрахованных, уровню общей заболеваемости и дифференцированной стоимости случаев обращения по видам медицинской помощи. </a:t>
            </a:r>
            <a:endParaRPr lang="ru-RU" sz="1800" dirty="0">
              <a:solidFill>
                <a:srgbClr val="23728E"/>
              </a:solidFill>
              <a:latin typeface="Myriad Pro Light" panose="020B0403030403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800" dirty="0">
                <a:solidFill>
                  <a:srgbClr val="23728E"/>
                </a:solidFill>
                <a:latin typeface="Myriad Pro Light" panose="020B0403030403020204" pitchFamily="34" charset="0"/>
              </a:rPr>
              <a:t>Расчет страховой суммы аналоговым методом, по аналогии с системой ОМС и ДМС                                                                                                        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>
                <a:solidFill>
                  <a:srgbClr val="23728E"/>
                </a:solidFill>
                <a:latin typeface="Myriad Pro Light" panose="020B0403030403020204" pitchFamily="34" charset="0"/>
              </a:rPr>
              <a:t>Данные опроса населения о размере достаточного страхового лимита.                                    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>
                <a:solidFill>
                  <a:srgbClr val="23728E"/>
                </a:solidFill>
                <a:latin typeface="Myriad Pro Light" panose="020B0403030403020204" pitchFamily="34" charset="0"/>
              </a:rPr>
              <a:t>Итоговые выводы и предложения: какую сумму указать в полисе ОМС?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>
                <a:solidFill>
                  <a:srgbClr val="23728E"/>
                </a:solidFill>
                <a:latin typeface="Myriad Pro Light" panose="020B0403030403020204" pitchFamily="34" charset="0"/>
              </a:rPr>
              <a:t>Ссылки .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23728E"/>
                </a:solidFill>
                <a:latin typeface="Myriad Pro Light" panose="020B0403030403020204" pitchFamily="34" charset="0"/>
              </a:rPr>
              <a:t>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405218-2AE1-4149-80A5-171BEC9F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8C7F-DD0D-4B28-A0E2-104EBD2030E2}" type="slidenum">
              <a:rPr lang="ru-RU" smtClean="0"/>
              <a:t>2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178783-E6E7-4567-A210-7C8B8E540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31" y="6554271"/>
            <a:ext cx="10692406" cy="201168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838200" y="1147969"/>
            <a:ext cx="1226653" cy="5122676"/>
            <a:chOff x="838200" y="1147969"/>
            <a:chExt cx="1226653" cy="5122676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838200" y="1147969"/>
              <a:ext cx="974036" cy="5122676"/>
              <a:chOff x="838200" y="1520687"/>
              <a:chExt cx="974036" cy="5122676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856423" y="1520687"/>
                <a:ext cx="6808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4 – 6 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58813" y="1890019"/>
                <a:ext cx="6808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7 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56423" y="2439425"/>
                <a:ext cx="7785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8 - 11 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38200" y="3145700"/>
                <a:ext cx="7785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12 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38200" y="3667309"/>
                <a:ext cx="9210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13 - 14 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38200" y="4497582"/>
                <a:ext cx="9210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15 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38200" y="5156594"/>
                <a:ext cx="9210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16 - 18 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56423" y="5523630"/>
                <a:ext cx="9210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19 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56423" y="5854284"/>
                <a:ext cx="9210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20 - 24 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91210" y="6274031"/>
                <a:ext cx="9210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25 </a:t>
                </a:r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1719468" y="1147969"/>
              <a:ext cx="345385" cy="5049079"/>
              <a:chOff x="1719468" y="1147969"/>
              <a:chExt cx="345385" cy="5049079"/>
            </a:xfrm>
          </p:grpSpPr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1903343" y="1147969"/>
                <a:ext cx="34787" cy="50490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1719470" y="1332635"/>
                <a:ext cx="32302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1741832" y="1692819"/>
                <a:ext cx="32302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1719470" y="2264479"/>
                <a:ext cx="32302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1741832" y="2900583"/>
                <a:ext cx="32302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1719470" y="3479257"/>
                <a:ext cx="32302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1719469" y="4275304"/>
                <a:ext cx="32302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1719468" y="5010800"/>
                <a:ext cx="32302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1719468" y="5335578"/>
                <a:ext cx="32302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1719468" y="5666232"/>
                <a:ext cx="32302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1719468" y="6057089"/>
                <a:ext cx="32302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13013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17718-0023-417B-9447-F04ACAE1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737" y="264877"/>
            <a:ext cx="6454791" cy="625619"/>
          </a:xfrm>
        </p:spPr>
        <p:txBody>
          <a:bodyPr>
            <a:noAutofit/>
          </a:bodyPr>
          <a:lstStyle/>
          <a:p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 </a:t>
            </a: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Выводы </a:t>
            </a:r>
            <a:r>
              <a:rPr lang="ru-RU" sz="2800" dirty="0"/>
              <a:t> </a:t>
            </a:r>
            <a:br>
              <a:rPr lang="ru-RU" sz="2800" dirty="0"/>
            </a:br>
            <a: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 </a:t>
            </a:r>
            <a:br>
              <a:rPr lang="ru-RU" sz="2800" dirty="0"/>
            </a:br>
            <a:endParaRPr lang="ru-RU" sz="2800" b="1" dirty="0">
              <a:solidFill>
                <a:srgbClr val="23728E"/>
              </a:solidFill>
              <a:latin typeface="Myriad Pro Light" panose="020B0603030403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405218-2AE1-4149-80A5-171BEC9F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8C7F-DD0D-4B28-A0E2-104EBD2030E2}" type="slidenum">
              <a:rPr lang="ru-RU" smtClean="0"/>
              <a:t>20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178783-E6E7-4567-A210-7C8B8E540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58" y="6538912"/>
            <a:ext cx="10692406" cy="201168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057054" y="4420837"/>
            <a:ext cx="14772254" cy="5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86250" y="3289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160858" y="172172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621307" y="116890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637308" y="11608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637308" y="85731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176833" y="187426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7248148" y="1608414"/>
            <a:ext cx="121817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rgbClr val="23728E"/>
              </a:solidFill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84866" y="1786061"/>
            <a:ext cx="18473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100">
              <a:solidFill>
                <a:srgbClr val="23728E"/>
              </a:solidFill>
              <a:latin typeface="Myriad Pro Light" panose="020B0403030403020204" pitchFamily="34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E5C17718-0023-417B-9447-F04ACAE19205}"/>
              </a:ext>
            </a:extLst>
          </p:cNvPr>
          <p:cNvSpPr txBox="1">
            <a:spLocks/>
          </p:cNvSpPr>
          <p:nvPr/>
        </p:nvSpPr>
        <p:spPr>
          <a:xfrm>
            <a:off x="1269597" y="2783550"/>
            <a:ext cx="9286701" cy="517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1800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1800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1800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3600" b="1" dirty="0">
                <a:solidFill>
                  <a:srgbClr val="23728E"/>
                </a:solidFill>
                <a:latin typeface="Myriad Pro Light" panose="020B0403030403020204" pitchFamily="34" charset="0"/>
              </a:rPr>
              <a:t>18 714,46  </a:t>
            </a:r>
            <a:r>
              <a:rPr lang="ru-RU" sz="1800" b="1" dirty="0">
                <a:solidFill>
                  <a:srgbClr val="23728E"/>
                </a:solidFill>
                <a:latin typeface="Myriad Pro Light" panose="020B0403030403020204" pitchFamily="34" charset="0"/>
              </a:rPr>
              <a:t>- в таком размере установлен объем финансовых гарантий в</a:t>
            </a:r>
            <a:r>
              <a:rPr lang="ru-RU" sz="18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 настоящее время для каждого застрахованного по ОМС гражданина</a:t>
            </a:r>
            <a:r>
              <a:rPr lang="ru-RU" sz="1800" dirty="0">
                <a:solidFill>
                  <a:srgbClr val="23728E"/>
                </a:solidFill>
                <a:latin typeface="Myriad Pro Light" panose="020B0603030403020204" pitchFamily="34" charset="0"/>
              </a:rPr>
              <a:t>. Он установлен Программой государственных гарантий, которая утверждается постановлением Правительства. Лимит не детализирован, обезличен и рассчитан кассовым методом, без учета вероятности и случайности страховых событий. Как страховой лимит этот показатель не используется, информация о нем не популяризируется.   </a:t>
            </a:r>
          </a:p>
          <a:p>
            <a:endParaRPr lang="ru-RU" sz="1800" dirty="0">
              <a:solidFill>
                <a:srgbClr val="23728E"/>
              </a:solidFill>
              <a:latin typeface="Myriad Pro Light" panose="020B0603030403020204" pitchFamily="34" charset="0"/>
            </a:endParaRPr>
          </a:p>
          <a:p>
            <a:r>
              <a:rPr lang="ru-RU" sz="1800" dirty="0">
                <a:solidFill>
                  <a:srgbClr val="23728E"/>
                </a:solidFill>
                <a:latin typeface="Myriad Pro Light" panose="020B0603030403020204" pitchFamily="34" charset="0"/>
              </a:rPr>
              <a:t>Однако учитывая, что по итогам 2022 года бюджет фонда ОМС был закрыт с профицитом 122 млрд. рублей </a:t>
            </a:r>
            <a:r>
              <a:rPr lang="en-US" sz="1800" dirty="0">
                <a:solidFill>
                  <a:srgbClr val="23728E"/>
                </a:solidFill>
                <a:latin typeface="Myriad Pro Light" panose="020B0603030403020204" pitchFamily="34" charset="0"/>
              </a:rPr>
              <a:t>[5]</a:t>
            </a:r>
            <a:r>
              <a:rPr lang="ru-RU" sz="1800" dirty="0">
                <a:solidFill>
                  <a:srgbClr val="23728E"/>
                </a:solidFill>
                <a:latin typeface="Myriad Pro Light" panose="020B0603030403020204" pitchFamily="34" charset="0"/>
              </a:rPr>
              <a:t>, этот объем страхового обеспечения выглядит достаточным.  </a:t>
            </a:r>
            <a:br>
              <a:rPr lang="ru-RU" sz="1800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1800" dirty="0"/>
            </a:br>
            <a:endParaRPr lang="ru-RU" sz="1800" dirty="0">
              <a:solidFill>
                <a:srgbClr val="23728E"/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01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17718-0023-417B-9447-F04ACAE1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737" y="264877"/>
            <a:ext cx="6454791" cy="625619"/>
          </a:xfrm>
        </p:spPr>
        <p:txBody>
          <a:bodyPr>
            <a:noAutofit/>
          </a:bodyPr>
          <a:lstStyle/>
          <a:p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 </a:t>
            </a: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Выводы </a:t>
            </a:r>
            <a:r>
              <a:rPr lang="ru-RU" sz="2800" dirty="0"/>
              <a:t> </a:t>
            </a:r>
            <a:br>
              <a:rPr lang="ru-RU" sz="2800" dirty="0"/>
            </a:br>
            <a: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 </a:t>
            </a:r>
            <a:br>
              <a:rPr lang="ru-RU" sz="2800" dirty="0"/>
            </a:br>
            <a:endParaRPr lang="ru-RU" sz="2800" b="1" dirty="0">
              <a:solidFill>
                <a:srgbClr val="23728E"/>
              </a:solidFill>
              <a:latin typeface="Myriad Pro Light" panose="020B0603030403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405218-2AE1-4149-80A5-171BEC9F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8C7F-DD0D-4B28-A0E2-104EBD2030E2}" type="slidenum">
              <a:rPr lang="ru-RU" smtClean="0"/>
              <a:t>21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178783-E6E7-4567-A210-7C8B8E540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58" y="6538912"/>
            <a:ext cx="10692406" cy="201168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057054" y="4420837"/>
            <a:ext cx="14772254" cy="5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86250" y="3289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160858" y="172172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621307" y="116890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637308" y="11608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637308" y="85731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176833" y="187426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7248148" y="1608414"/>
            <a:ext cx="121817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rgbClr val="23728E"/>
              </a:solidFill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84866" y="1786061"/>
            <a:ext cx="18473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100">
              <a:solidFill>
                <a:srgbClr val="23728E"/>
              </a:solidFill>
              <a:latin typeface="Myriad Pro Light" panose="020B0403030403020204" pitchFamily="34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E5C17718-0023-417B-9447-F04ACAE19205}"/>
              </a:ext>
            </a:extLst>
          </p:cNvPr>
          <p:cNvSpPr txBox="1">
            <a:spLocks/>
          </p:cNvSpPr>
          <p:nvPr/>
        </p:nvSpPr>
        <p:spPr>
          <a:xfrm>
            <a:off x="1269597" y="2783550"/>
            <a:ext cx="9286701" cy="517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1800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1800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1800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36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48</a:t>
            </a:r>
            <a:r>
              <a:rPr lang="ru-RU" sz="3600" b="1" dirty="0">
                <a:solidFill>
                  <a:srgbClr val="23728E"/>
                </a:solidFill>
                <a:latin typeface="Myriad Pro Light" panose="020B0403030403020204" pitchFamily="34" charset="0"/>
              </a:rPr>
              <a:t> 672 -  51 985 </a:t>
            </a:r>
            <a:r>
              <a:rPr lang="ru-RU" sz="1800" b="1" dirty="0">
                <a:solidFill>
                  <a:srgbClr val="23728E"/>
                </a:solidFill>
                <a:latin typeface="Myriad Pro Light" panose="020B0403030403020204" pitchFamily="34" charset="0"/>
              </a:rPr>
              <a:t>– в таком диапазоне может быть установлен страховой лимит с учетом общего уровня заболеваемости. </a:t>
            </a:r>
            <a:r>
              <a:rPr lang="ru-RU" sz="1800" dirty="0">
                <a:solidFill>
                  <a:srgbClr val="23728E"/>
                </a:solidFill>
                <a:latin typeface="Myriad Pro Light" panose="020B0403030403020204" pitchFamily="34" charset="0"/>
              </a:rPr>
              <a:t>Это расчетный показатель который отражает определённую вероятность и случайность страховых событий. Он эквивалентен объемам затрат заложенных в Программе госгарантий и(или) бюджете фонда ОМС, никаких дополнительных расходов не требует.</a:t>
            </a:r>
            <a:r>
              <a:rPr lang="ru-RU" sz="1800" b="1" dirty="0">
                <a:solidFill>
                  <a:srgbClr val="23728E"/>
                </a:solidFill>
                <a:latin typeface="Myriad Pro Light" panose="020B0403030403020204" pitchFamily="34" charset="0"/>
              </a:rPr>
              <a:t> </a:t>
            </a:r>
          </a:p>
          <a:p>
            <a:endParaRPr lang="ru-RU" sz="1800" b="1" dirty="0">
              <a:solidFill>
                <a:srgbClr val="23728E"/>
              </a:solidFill>
              <a:latin typeface="Myriad Pro Light" panose="020B0603030403020204" pitchFamily="34" charset="0"/>
            </a:endParaRPr>
          </a:p>
          <a:p>
            <a:r>
              <a:rPr lang="ru-RU" sz="1800" dirty="0">
                <a:solidFill>
                  <a:srgbClr val="23728E"/>
                </a:solidFill>
                <a:latin typeface="Myriad Pro Light" panose="020B0603030403020204" pitchFamily="34" charset="0"/>
              </a:rPr>
              <a:t>Общая заболеваемость – слишком поверхностный показатель для детального расчета. Детализируя структуру заболеваемости мы сможем получать более точные данные, формирующие по настоящему персонализированный подход. При этом диапазон дифференциации страховых лимитов будет расширятся.</a:t>
            </a:r>
          </a:p>
        </p:txBody>
      </p:sp>
    </p:spTree>
    <p:extLst>
      <p:ext uri="{BB962C8B-B14F-4D97-AF65-F5344CB8AC3E}">
        <p14:creationId xmlns:p14="http://schemas.microsoft.com/office/powerpoint/2010/main" val="3291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17718-0023-417B-9447-F04ACAE1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737" y="264877"/>
            <a:ext cx="6454791" cy="625619"/>
          </a:xfrm>
        </p:spPr>
        <p:txBody>
          <a:bodyPr>
            <a:noAutofit/>
          </a:bodyPr>
          <a:lstStyle/>
          <a:p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 </a:t>
            </a: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Выводы </a:t>
            </a:r>
            <a:r>
              <a:rPr lang="ru-RU" sz="2800" dirty="0"/>
              <a:t> </a:t>
            </a:r>
            <a:br>
              <a:rPr lang="ru-RU" sz="2800" dirty="0"/>
            </a:br>
            <a: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 </a:t>
            </a:r>
            <a:br>
              <a:rPr lang="ru-RU" sz="2800" dirty="0"/>
            </a:br>
            <a:endParaRPr lang="ru-RU" sz="2800" b="1" dirty="0">
              <a:solidFill>
                <a:srgbClr val="23728E"/>
              </a:solidFill>
              <a:latin typeface="Myriad Pro Light" panose="020B0603030403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405218-2AE1-4149-80A5-171BEC9F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8C7F-DD0D-4B28-A0E2-104EBD2030E2}" type="slidenum">
              <a:rPr lang="ru-RU" smtClean="0"/>
              <a:t>22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178783-E6E7-4567-A210-7C8B8E540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58" y="6538912"/>
            <a:ext cx="10692406" cy="201168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682514" y="4493629"/>
            <a:ext cx="2067237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057054" y="4420837"/>
            <a:ext cx="14772254" cy="5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86250" y="3289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160858" y="172172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621307" y="116890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637308" y="11608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637308" y="85731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176833" y="187426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7248148" y="1608414"/>
            <a:ext cx="121817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rgbClr val="23728E"/>
              </a:solidFill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84866" y="1786061"/>
            <a:ext cx="18473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100">
              <a:solidFill>
                <a:srgbClr val="23728E"/>
              </a:solidFill>
              <a:latin typeface="Myriad Pro Light" panose="020B0403030403020204" pitchFamily="34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E5C17718-0023-417B-9447-F04ACAE19205}"/>
              </a:ext>
            </a:extLst>
          </p:cNvPr>
          <p:cNvSpPr txBox="1">
            <a:spLocks/>
          </p:cNvSpPr>
          <p:nvPr/>
        </p:nvSpPr>
        <p:spPr>
          <a:xfrm>
            <a:off x="1269597" y="2709053"/>
            <a:ext cx="9286701" cy="517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1800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1800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1800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3600" b="1" dirty="0">
                <a:solidFill>
                  <a:srgbClr val="23728E"/>
                </a:solidFill>
                <a:latin typeface="Myriad Pro Light" panose="020B0403030403020204" pitchFamily="34" charset="0"/>
              </a:rPr>
              <a:t>от 4 516  до  254 995 руб. </a:t>
            </a:r>
            <a:r>
              <a:rPr lang="ru-RU" sz="1800" b="1" dirty="0">
                <a:solidFill>
                  <a:srgbClr val="23728E"/>
                </a:solidFill>
                <a:latin typeface="Myriad Pro Light" panose="020B0403030403020204" pitchFamily="34" charset="0"/>
              </a:rPr>
              <a:t>- в таком диапазоне могут быть дифференцированы страховые лимиты в зависимости от структуры потребления медицинской помощи и её стоимости.</a:t>
            </a:r>
          </a:p>
          <a:p>
            <a:endParaRPr lang="ru-RU" sz="1800" b="1" dirty="0">
              <a:solidFill>
                <a:srgbClr val="23728E"/>
              </a:solidFill>
              <a:latin typeface="Myriad Pro Light" panose="020B0403030403020204" pitchFamily="34" charset="0"/>
            </a:endParaRPr>
          </a:p>
          <a:p>
            <a:r>
              <a:rPr lang="ru-RU" sz="1800" b="1" dirty="0">
                <a:solidFill>
                  <a:srgbClr val="23728E"/>
                </a:solidFill>
                <a:latin typeface="Myriad Pro Light" panose="020B0403030403020204" pitchFamily="34" charset="0"/>
              </a:rPr>
              <a:t> </a:t>
            </a:r>
            <a:r>
              <a:rPr lang="ru-RU" sz="1800" dirty="0">
                <a:solidFill>
                  <a:srgbClr val="23728E"/>
                </a:solidFill>
                <a:latin typeface="Myriad Pro Light" panose="020B0403030403020204" pitchFamily="34" charset="0"/>
              </a:rPr>
              <a:t>Показатель рассчитан на основе данных </a:t>
            </a:r>
            <a:r>
              <a:rPr lang="ru-RU" sz="1800" dirty="0">
                <a:solidFill>
                  <a:srgbClr val="23728E"/>
                </a:solidFill>
                <a:latin typeface="Myriad Pro Light" panose="020B0603030403020204" pitchFamily="34" charset="0"/>
              </a:rPr>
              <a:t> фонда ОМС об общем фактическом числе обращений и их стоимости в разрезе видов медицинской помощи. Данные весьма обобщенные, основаны на общем объеме обращений без детализации. Однако при детализации отчетных показателей расчеты страховых лимитов могут быть более точно привязаны к определённым категориям застрахованным, например по возрастным группам. </a:t>
            </a:r>
          </a:p>
          <a:p>
            <a:endParaRPr lang="ru-RU" sz="1800" dirty="0">
              <a:solidFill>
                <a:srgbClr val="23728E"/>
              </a:solidFill>
              <a:latin typeface="Myriad Pro Light" panose="020B0603030403020204" pitchFamily="34" charset="0"/>
            </a:endParaRPr>
          </a:p>
          <a:p>
            <a:endParaRPr lang="ru-RU" sz="1800" dirty="0">
              <a:solidFill>
                <a:srgbClr val="23728E"/>
              </a:solidFill>
              <a:latin typeface="Myriad Pro Light" panose="020B0603030403020204" pitchFamily="34" charset="0"/>
            </a:endParaRPr>
          </a:p>
          <a:p>
            <a:br>
              <a:rPr lang="ru-RU" sz="1800" dirty="0"/>
            </a:br>
            <a:endParaRPr lang="ru-RU" sz="1800" dirty="0">
              <a:solidFill>
                <a:srgbClr val="23728E"/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06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17718-0023-417B-9447-F04ACAE1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737" y="264877"/>
            <a:ext cx="6454791" cy="625619"/>
          </a:xfrm>
        </p:spPr>
        <p:txBody>
          <a:bodyPr>
            <a:noAutofit/>
          </a:bodyPr>
          <a:lstStyle/>
          <a:p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 </a:t>
            </a: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Выводы </a:t>
            </a:r>
            <a:r>
              <a:rPr lang="ru-RU" sz="2800" dirty="0"/>
              <a:t> </a:t>
            </a:r>
            <a:br>
              <a:rPr lang="ru-RU" sz="2800" dirty="0"/>
            </a:br>
            <a: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 </a:t>
            </a:r>
            <a:br>
              <a:rPr lang="ru-RU" sz="2800" dirty="0"/>
            </a:br>
            <a:endParaRPr lang="ru-RU" sz="2800" b="1" dirty="0">
              <a:solidFill>
                <a:srgbClr val="23728E"/>
              </a:solidFill>
              <a:latin typeface="Myriad Pro Light" panose="020B0603030403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405218-2AE1-4149-80A5-171BEC9F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8C7F-DD0D-4B28-A0E2-104EBD2030E2}" type="slidenum">
              <a:rPr lang="ru-RU" smtClean="0"/>
              <a:t>23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178783-E6E7-4567-A210-7C8B8E540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58" y="6538912"/>
            <a:ext cx="10692406" cy="201168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682514" y="4493629"/>
            <a:ext cx="2067237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057054" y="4420837"/>
            <a:ext cx="14772254" cy="5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86250" y="3289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160858" y="172172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621307" y="116890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637308" y="11608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637308" y="85731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176833" y="187426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7248148" y="1608414"/>
            <a:ext cx="121817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rgbClr val="23728E"/>
              </a:solidFill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84866" y="1786061"/>
            <a:ext cx="18473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100">
              <a:solidFill>
                <a:srgbClr val="23728E"/>
              </a:solidFill>
              <a:latin typeface="Myriad Pro Light" panose="020B0403030403020204" pitchFamily="34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E5C17718-0023-417B-9447-F04ACAE19205}"/>
              </a:ext>
            </a:extLst>
          </p:cNvPr>
          <p:cNvSpPr txBox="1">
            <a:spLocks/>
          </p:cNvSpPr>
          <p:nvPr/>
        </p:nvSpPr>
        <p:spPr>
          <a:xfrm>
            <a:off x="1109629" y="2311610"/>
            <a:ext cx="9286701" cy="517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1800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1800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1800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3600" b="1" dirty="0">
                <a:solidFill>
                  <a:srgbClr val="23728E"/>
                </a:solidFill>
                <a:latin typeface="Myriad Pro Light" panose="020B0403030403020204" pitchFamily="34" charset="0"/>
              </a:rPr>
              <a:t>1 175 555</a:t>
            </a:r>
            <a:r>
              <a:rPr lang="ru-RU" sz="2000" b="1" dirty="0">
                <a:solidFill>
                  <a:srgbClr val="23728E"/>
                </a:solidFill>
                <a:latin typeface="Myriad Pro Light" panose="020B0403030403020204" pitchFamily="34" charset="0"/>
              </a:rPr>
              <a:t> рублей </a:t>
            </a:r>
            <a:r>
              <a:rPr lang="ru-RU" sz="1800" b="1" dirty="0">
                <a:solidFill>
                  <a:srgbClr val="23728E"/>
                </a:solidFill>
                <a:latin typeface="Myriad Pro Light" panose="020B0403030403020204" pitchFamily="34" charset="0"/>
              </a:rPr>
              <a:t>– размер страхового лимита, рассчитанный методом аналогий с системой добровольного медицинского страхования</a:t>
            </a:r>
            <a:r>
              <a:rPr lang="ru-RU" sz="1800" dirty="0">
                <a:solidFill>
                  <a:srgbClr val="23728E"/>
                </a:solidFill>
                <a:latin typeface="Myriad Pro Light" panose="020B0403030403020204" pitchFamily="34" charset="0"/>
              </a:rPr>
              <a:t>. </a:t>
            </a:r>
            <a:r>
              <a:rPr lang="ru-RU" sz="1800" dirty="0">
                <a:solidFill>
                  <a:srgbClr val="23728E"/>
                </a:solidFill>
                <a:latin typeface="Myriad Pro Light" panose="020B0603030403020204" pitchFamily="34" charset="0"/>
              </a:rPr>
              <a:t> </a:t>
            </a:r>
          </a:p>
          <a:p>
            <a:endParaRPr lang="ru-RU" sz="1800" dirty="0">
              <a:solidFill>
                <a:srgbClr val="23728E"/>
              </a:solidFill>
              <a:latin typeface="Myriad Pro Light" panose="020B0603030403020204" pitchFamily="34" charset="0"/>
            </a:endParaRPr>
          </a:p>
          <a:p>
            <a:r>
              <a:rPr lang="ru-RU" sz="1800" dirty="0">
                <a:solidFill>
                  <a:srgbClr val="23728E"/>
                </a:solidFill>
                <a:latin typeface="Myriad Pro Light" panose="020B0603030403020204" pitchFamily="34" charset="0"/>
              </a:rPr>
              <a:t>Практика страховых компаний показывает, что такой показатель достижим при профессиональном управлении страховым портфелем. Важным элементом такого управления в страховании является персональный страховой лимит, который обеспечивает рациональный подход к потреблению со стороны Застрахованных граждан.     </a:t>
            </a:r>
            <a:br>
              <a:rPr lang="ru-RU" sz="1800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1800" dirty="0"/>
            </a:br>
            <a:endParaRPr lang="ru-RU" sz="1800" dirty="0">
              <a:solidFill>
                <a:srgbClr val="23728E"/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34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17718-0023-417B-9447-F04ACAE1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737" y="264877"/>
            <a:ext cx="6454791" cy="625619"/>
          </a:xfrm>
        </p:spPr>
        <p:txBody>
          <a:bodyPr>
            <a:noAutofit/>
          </a:bodyPr>
          <a:lstStyle/>
          <a:p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 </a:t>
            </a: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Выводы </a:t>
            </a:r>
            <a:r>
              <a:rPr lang="ru-RU" sz="2800" dirty="0"/>
              <a:t> </a:t>
            </a:r>
            <a:br>
              <a:rPr lang="ru-RU" sz="2800" dirty="0"/>
            </a:br>
            <a: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 </a:t>
            </a:r>
            <a:br>
              <a:rPr lang="ru-RU" sz="2800" dirty="0"/>
            </a:br>
            <a:endParaRPr lang="ru-RU" sz="2800" b="1" dirty="0">
              <a:solidFill>
                <a:srgbClr val="23728E"/>
              </a:solidFill>
              <a:latin typeface="Myriad Pro Light" panose="020B0603030403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405218-2AE1-4149-80A5-171BEC9F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8C7F-DD0D-4B28-A0E2-104EBD2030E2}" type="slidenum">
              <a:rPr lang="ru-RU" smtClean="0"/>
              <a:t>24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178783-E6E7-4567-A210-7C8B8E540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58" y="6538912"/>
            <a:ext cx="10692406" cy="201168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682514" y="4493629"/>
            <a:ext cx="2067237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057054" y="4420837"/>
            <a:ext cx="14772254" cy="5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86250" y="3289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177231" y="17143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621307" y="116890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637308" y="11608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637308" y="85731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176833" y="187426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7248148" y="1608414"/>
            <a:ext cx="121817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rgbClr val="23728E"/>
              </a:solidFill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84866" y="1786061"/>
            <a:ext cx="18473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100">
              <a:solidFill>
                <a:srgbClr val="23728E"/>
              </a:solidFill>
              <a:latin typeface="Myriad Pro Light" panose="020B0403030403020204" pitchFamily="34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E5C17718-0023-417B-9447-F04ACAE19205}"/>
              </a:ext>
            </a:extLst>
          </p:cNvPr>
          <p:cNvSpPr txBox="1">
            <a:spLocks/>
          </p:cNvSpPr>
          <p:nvPr/>
        </p:nvSpPr>
        <p:spPr>
          <a:xfrm>
            <a:off x="1057054" y="1546745"/>
            <a:ext cx="9813391" cy="517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1600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1600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1600" dirty="0">
                <a:solidFill>
                  <a:srgbClr val="23728E"/>
                </a:solidFill>
                <a:latin typeface="Myriad Pro Light" panose="020B0603030403020204" pitchFamily="34" charset="0"/>
              </a:rPr>
              <a:t>Персонализированный страховой лимит в системе ОМС необходим как в целях  соблюдения федерального законодательства, так и целях обеспечения страхового процесса, основанного на персонализированном подходе к обеспечению социальных гарантий. Именно персонализация страховых гарантий обеспечивает социальную справедливость.       </a:t>
            </a:r>
            <a:br>
              <a:rPr lang="ru-RU" sz="1600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1600" dirty="0"/>
            </a:br>
            <a:endParaRPr lang="ru-RU" sz="1600" dirty="0">
              <a:solidFill>
                <a:srgbClr val="23728E"/>
              </a:solidFill>
              <a:latin typeface="Myriad Pro Light" panose="020B0603030403020204" pitchFamily="34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E5C17718-0023-417B-9447-F04ACAE19205}"/>
              </a:ext>
            </a:extLst>
          </p:cNvPr>
          <p:cNvSpPr txBox="1">
            <a:spLocks/>
          </p:cNvSpPr>
          <p:nvPr/>
        </p:nvSpPr>
        <p:spPr>
          <a:xfrm>
            <a:off x="1057054" y="2811578"/>
            <a:ext cx="9721932" cy="517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1600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1600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1600" dirty="0">
                <a:solidFill>
                  <a:srgbClr val="23728E"/>
                </a:solidFill>
                <a:latin typeface="Myriad Pro Light" panose="020B0603030403020204" pitchFamily="34" charset="0"/>
              </a:rPr>
              <a:t>Персональный страховой лимит в системе ОМС ключевой инструмент в управлении страховым процессом, обеспечивающий рациональность использования ресурсов. Только при наличии персональных страховых лимитов формирует солидарная ответственность к затратам на медицинскую помощь со стороны застрахованных граждан.    </a:t>
            </a:r>
            <a:br>
              <a:rPr lang="ru-RU" sz="1600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1600" dirty="0"/>
            </a:br>
            <a:endParaRPr lang="ru-RU" sz="1600" dirty="0">
              <a:solidFill>
                <a:srgbClr val="23728E"/>
              </a:solidFill>
              <a:latin typeface="Myriad Pro Light" panose="020B0603030403020204" pitchFamily="34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E5C17718-0023-417B-9447-F04ACAE19205}"/>
              </a:ext>
            </a:extLst>
          </p:cNvPr>
          <p:cNvSpPr txBox="1">
            <a:spLocks/>
          </p:cNvSpPr>
          <p:nvPr/>
        </p:nvSpPr>
        <p:spPr>
          <a:xfrm>
            <a:off x="1016666" y="4281689"/>
            <a:ext cx="10597208" cy="517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1600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1600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1600" dirty="0">
                <a:solidFill>
                  <a:srgbClr val="23728E"/>
                </a:solidFill>
                <a:latin typeface="Myriad Pro Light" panose="020B0603030403020204" pitchFamily="34" charset="0"/>
              </a:rPr>
              <a:t>Персональный страховой лимит в системе ОМС позволяет наряду с обезличенным бюджетным финансированием, внедрить в систему здравоохранения персонализированный страховой механизм обеспечения финансовых обязательств. Комбинация финансовых инструментов делает систему более гибкой, а потому устойчивой и надежной. Это важно, когда речь идет о жизни и здоровье граждан.   </a:t>
            </a:r>
          </a:p>
          <a:p>
            <a:endParaRPr lang="ru-RU" sz="1600" dirty="0">
              <a:solidFill>
                <a:srgbClr val="23728E"/>
              </a:solidFill>
              <a:latin typeface="Myriad Pro Light" panose="020B0603030403020204" pitchFamily="34" charset="0"/>
            </a:endParaRPr>
          </a:p>
          <a:p>
            <a:r>
              <a:rPr lang="ru-RU" sz="1600" dirty="0">
                <a:solidFill>
                  <a:srgbClr val="23728E"/>
                </a:solidFill>
                <a:latin typeface="Myriad Pro Light" panose="020B0603030403020204" pitchFamily="34" charset="0"/>
              </a:rPr>
              <a:t>   </a:t>
            </a:r>
            <a:br>
              <a:rPr lang="ru-RU" sz="1600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1600" dirty="0"/>
            </a:br>
            <a:endParaRPr lang="ru-RU" sz="1600" dirty="0">
              <a:solidFill>
                <a:srgbClr val="23728E"/>
              </a:solidFill>
              <a:latin typeface="Myriad Pro Light" panose="020B0603030403020204" pitchFamily="34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E5C17718-0023-417B-9447-F04ACAE19205}"/>
              </a:ext>
            </a:extLst>
          </p:cNvPr>
          <p:cNvSpPr txBox="1">
            <a:spLocks/>
          </p:cNvSpPr>
          <p:nvPr/>
        </p:nvSpPr>
        <p:spPr>
          <a:xfrm>
            <a:off x="1057054" y="5251769"/>
            <a:ext cx="9721932" cy="517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1600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1600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1600" dirty="0">
                <a:solidFill>
                  <a:srgbClr val="23728E"/>
                </a:solidFill>
                <a:latin typeface="Myriad Pro Light" panose="020B0603030403020204" pitchFamily="34" charset="0"/>
              </a:rPr>
              <a:t>Для внедрения персонального страхового лимита в системе ОМС дополнительных средств со стороны государства не требуется. При этом персональный лимит для граждан внесет предельную ясность в части обязательств со стороны государства, включит механизм «солидарной ответственности» и позволит привлечь дополнительные ресурсы </a:t>
            </a:r>
            <a:r>
              <a:rPr lang="ru-RU" sz="1600">
                <a:solidFill>
                  <a:srgbClr val="23728E"/>
                </a:solidFill>
                <a:latin typeface="Myriad Pro Light" panose="020B0603030403020204" pitchFamily="34" charset="0"/>
              </a:rPr>
              <a:t>в здравоохранение </a:t>
            </a:r>
            <a:r>
              <a:rPr lang="ru-RU" sz="1600" dirty="0">
                <a:solidFill>
                  <a:srgbClr val="23728E"/>
                </a:solidFill>
                <a:latin typeface="Myriad Pro Light" panose="020B0603030403020204" pitchFamily="34" charset="0"/>
              </a:rPr>
              <a:t>за счет средств дополнительного медицинского страхования и солидарных платежей.</a:t>
            </a:r>
          </a:p>
        </p:txBody>
      </p:sp>
    </p:spTree>
    <p:extLst>
      <p:ext uri="{BB962C8B-B14F-4D97-AF65-F5344CB8AC3E}">
        <p14:creationId xmlns:p14="http://schemas.microsoft.com/office/powerpoint/2010/main" val="315299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8C7F-DD0D-4B28-A0E2-104EBD2030E2}" type="slidenum">
              <a:rPr lang="ru-RU" smtClean="0"/>
              <a:t>25</a:t>
            </a:fld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1555013" y="464967"/>
            <a:ext cx="9155115" cy="5723223"/>
            <a:chOff x="1266778" y="266184"/>
            <a:chExt cx="9155115" cy="572322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789470" y="1700444"/>
              <a:ext cx="842624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rgbClr val="000000"/>
                  </a:solidFill>
                  <a:latin typeface="PT Sans"/>
                </a:rPr>
                <a:t>статья 3 п.4. Закон РФ "Об организации страхового дела в Российской Федерации" от 27.11.1992 N 4015-1 (последняя редакция)</a:t>
              </a:r>
              <a:endParaRPr lang="ru-RU" sz="1600" i="0" dirty="0">
                <a:solidFill>
                  <a:srgbClr val="000000"/>
                </a:solidFill>
                <a:effectLst/>
                <a:latin typeface="PT Sans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789470" y="266184"/>
              <a:ext cx="842624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rgbClr val="000000"/>
                  </a:solidFill>
                  <a:latin typeface="PT Sans"/>
                </a:rPr>
                <a:t>Статья 942 "Гражданский кодекс Российской Федерации (часть вторая)" от 26.01.1996 N 14-ФЗ (ред. от 24.07.2023) (с изм. и доп., вступ. в силу с 12.09.2023)</a:t>
              </a:r>
              <a:endParaRPr lang="ru-RU" sz="1600" i="0" dirty="0">
                <a:solidFill>
                  <a:srgbClr val="000000"/>
                </a:solidFill>
                <a:effectLst/>
                <a:latin typeface="PT Sans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779498" y="921984"/>
              <a:ext cx="864239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/>
                <a:t>Федеральный закон от 29.11.2010 N 326-ФЗ (ред. от 19.12.2022) "Об обязательном медицинском страховании в Российской Федерации"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779498" y="2382777"/>
              <a:ext cx="78751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/>
                <a:t>Статья 4 Федеральный закон от 16.07.1999 N 165-ФЗ (ред. от 14.07.2022) "Об основах обязательного социального страхования"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266778" y="276529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000000"/>
                  </a:solidFill>
                  <a:latin typeface="PT Sans"/>
                </a:rPr>
                <a:t>1. </a:t>
              </a: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310059" y="2519811"/>
              <a:ext cx="4122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/>
                <a:t>4. 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266778" y="1028351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000000"/>
                  </a:solidFill>
                  <a:latin typeface="PT Sans"/>
                </a:rPr>
                <a:t>2. </a:t>
              </a:r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281205" y="1774081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000000"/>
                  </a:solidFill>
                  <a:latin typeface="PT Sans"/>
                </a:rPr>
                <a:t>3. </a:t>
              </a:r>
              <a:endParaRPr lang="ru-RU" dirty="0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1779498" y="3236059"/>
              <a:ext cx="50081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/>
                <a:t>ФЗ-№331 от 24.07.2023 об исполнении бюджета 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281205" y="3236059"/>
              <a:ext cx="4122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/>
                <a:t>5. 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266778" y="4029466"/>
              <a:ext cx="4122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/>
                <a:t>6. 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281205" y="4886344"/>
              <a:ext cx="4122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/>
                <a:t>7. 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281205" y="5620075"/>
              <a:ext cx="4122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/>
                <a:t>8. 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077705" y="3951250"/>
            <a:ext cx="9585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Приложение №1 </a:t>
            </a:r>
            <a:r>
              <a:rPr lang="ru-RU" dirty="0"/>
              <a:t>Описание проблемной ситуации. Отсутствие персональных страховых гарантий в системе ОМС порождает у граждан каскад проблем при получении медицинской помощи по полису ОМС.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077705" y="5757303"/>
            <a:ext cx="896470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Приложение №3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Персонализированный страховой лимит – инструмент для развития солидарной ответственности в здравоохранении.</a:t>
            </a:r>
            <a:endParaRPr lang="ru-RU" sz="14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77705" y="4992776"/>
            <a:ext cx="9357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Приложение №2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Страховой и бюджетный метод</a:t>
            </a:r>
            <a:r>
              <a:rPr lang="ru-RU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финансового обеспечения обязательств в здравоохранении. </a:t>
            </a:r>
            <a:endParaRPr lang="ru-RU" sz="16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47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17718-0023-417B-9447-F04ACAE1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430" y="0"/>
            <a:ext cx="9726561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Постановка проблемы: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405218-2AE1-4149-80A5-171BEC9F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5013" y="6457727"/>
            <a:ext cx="2743200" cy="365125"/>
          </a:xfrm>
        </p:spPr>
        <p:txBody>
          <a:bodyPr/>
          <a:lstStyle/>
          <a:p>
            <a:fld id="{65008C7F-DD0D-4B28-A0E2-104EBD2030E2}" type="slidenum">
              <a:rPr lang="ru-RU" smtClean="0"/>
              <a:t>3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178783-E6E7-4567-A210-7C8B8E540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31" y="6554271"/>
            <a:ext cx="10692406" cy="2011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CB4C7C-B1A2-429D-A4F8-B7EAC56DC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024" y="407638"/>
            <a:ext cx="1886716" cy="5358395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E5C17718-0023-417B-9447-F04ACAE19205}"/>
              </a:ext>
            </a:extLst>
          </p:cNvPr>
          <p:cNvSpPr txBox="1">
            <a:spLocks/>
          </p:cNvSpPr>
          <p:nvPr/>
        </p:nvSpPr>
        <p:spPr>
          <a:xfrm>
            <a:off x="1048769" y="556378"/>
            <a:ext cx="10339046" cy="1770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Myriad Pro Light" panose="020B0603030403020204" pitchFamily="34" charset="0"/>
              </a:rPr>
              <a:t> </a:t>
            </a:r>
          </a:p>
          <a:p>
            <a:r>
              <a:rPr lang="ru-RU" sz="2000" b="1" dirty="0">
                <a:latin typeface="Myriad Pro Light" panose="020B0603030403020204" pitchFamily="34" charset="0"/>
              </a:rPr>
              <a:t>В ОМС нет персональной страховой суммы (страхового лимита), порядок её определения не установлен</a:t>
            </a:r>
            <a:r>
              <a:rPr lang="ru-RU" sz="2000" dirty="0">
                <a:latin typeface="Myriad Pro Light" panose="020B0603030403020204" pitchFamily="34" charset="0"/>
              </a:rPr>
              <a:t>. </a:t>
            </a:r>
            <a:r>
              <a:rPr lang="ru-RU" sz="1600" dirty="0">
                <a:solidFill>
                  <a:srgbClr val="23728E"/>
                </a:solidFill>
                <a:latin typeface="Myriad Pro Light" panose="020B0603030403020204" pitchFamily="34" charset="0"/>
              </a:rPr>
              <a:t>Это нарушает действующее федеральное законодательство, в отличии от других видов обязательного социального страхования, где порядок расчета страховых выплат определен, персонализирован, лимитирован. </a:t>
            </a:r>
            <a:endParaRPr lang="ru-RU" sz="1600" u="sng" dirty="0">
              <a:solidFill>
                <a:srgbClr val="23728E"/>
              </a:solidFill>
              <a:latin typeface="Myriad Pro Light" panose="020B0603030403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3588" y="3617695"/>
            <a:ext cx="101545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Myriad Pro Light" panose="020B0603030403020204" pitchFamily="34" charset="0"/>
              </a:rPr>
              <a:t>Отсутствие страхового лимита формирует платформу для </a:t>
            </a:r>
            <a:r>
              <a:rPr lang="ru-RU" sz="2000" b="1" dirty="0" err="1">
                <a:latin typeface="Myriad Pro Light" panose="020B0603030403020204" pitchFamily="34" charset="0"/>
              </a:rPr>
              <a:t>безлимитного</a:t>
            </a:r>
            <a:r>
              <a:rPr lang="ru-RU" sz="2000" b="1" dirty="0">
                <a:latin typeface="Myriad Pro Light" panose="020B0603030403020204" pitchFamily="34" charset="0"/>
              </a:rPr>
              <a:t> потребления</a:t>
            </a:r>
            <a:r>
              <a:rPr lang="ru-RU" sz="2000" dirty="0">
                <a:latin typeface="Myriad Pro Light" panose="020B0603030403020204" pitchFamily="34" charset="0"/>
              </a:rPr>
              <a:t>.</a:t>
            </a:r>
            <a:r>
              <a:rPr lang="ru-RU" sz="2400" dirty="0">
                <a:latin typeface="Myriad Pro Light" panose="020B0603030403020204" pitchFamily="34" charset="0"/>
              </a:rPr>
              <a:t>  </a:t>
            </a:r>
            <a:r>
              <a:rPr lang="ru-RU" sz="1600" dirty="0">
                <a:solidFill>
                  <a:srgbClr val="23728E"/>
                </a:solidFill>
                <a:latin typeface="Myriad Pro Light" panose="020B0603030403020204" pitchFamily="34" charset="0"/>
              </a:rPr>
              <a:t>Это нарушает принципы обязательного социального страхования </a:t>
            </a:r>
            <a:r>
              <a:rPr lang="en-US" sz="1600" dirty="0">
                <a:solidFill>
                  <a:srgbClr val="23728E"/>
                </a:solidFill>
                <a:latin typeface="Myriad Pro Light" panose="020B0603030403020204" pitchFamily="34" charset="0"/>
              </a:rPr>
              <a:t>[4]</a:t>
            </a:r>
            <a:r>
              <a:rPr lang="ru-RU" sz="1600" dirty="0">
                <a:solidFill>
                  <a:srgbClr val="23728E"/>
                </a:solidFill>
                <a:latin typeface="Myriad Pro Light" panose="020B0603030403020204" pitchFamily="34" charset="0"/>
              </a:rPr>
              <a:t>, неизбежно вносит дисбаланс в финансовое обеспечение системы ОМС. Вместо персональных страховых лимитов потребления для застрахованных граждан, введены обезличенные лимиты оказания медпомощи для больниц, без связи со страховыми событиями</a:t>
            </a:r>
            <a:r>
              <a:rPr lang="ru-RU" sz="1600" dirty="0">
                <a:latin typeface="Myriad Pro Light" panose="020B0603030403020204" pitchFamily="34" charset="0"/>
              </a:rPr>
              <a:t>.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54434" y="5098638"/>
            <a:ext cx="1021372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3728E"/>
                </a:solidFill>
                <a:latin typeface="Myriad Pro Light" panose="020B0603030403020204" pitchFamily="34" charset="0"/>
              </a:rPr>
              <a:t>В результате застрахованные </a:t>
            </a:r>
            <a:r>
              <a:rPr lang="ru-RU" sz="2000" b="1" dirty="0">
                <a:latin typeface="Myriad Pro Light" panose="020B0603030403020204" pitchFamily="34" charset="0"/>
              </a:rPr>
              <a:t>граждане лишаются права на страховую защиту – адекватное и своевременное обеспечение затрат связанных с оказанием медицинских услуг при заболеваниях входящих в программу ОМС</a:t>
            </a:r>
            <a:r>
              <a:rPr lang="ru-RU" sz="2400" b="1" dirty="0">
                <a:latin typeface="Myriad Pro Light" panose="020B0603030403020204" pitchFamily="34" charset="0"/>
              </a:rPr>
              <a:t>. </a:t>
            </a:r>
            <a:r>
              <a:rPr lang="ru-RU" sz="1600" dirty="0">
                <a:solidFill>
                  <a:srgbClr val="23728E"/>
                </a:solidFill>
                <a:latin typeface="Myriad Pro Light" panose="020B0603030403020204" pitchFamily="34" charset="0"/>
              </a:rPr>
              <a:t>Безопасность, доступность, своевременность и качество оказания медицинской помощи становится </a:t>
            </a:r>
            <a:r>
              <a:rPr lang="ru-RU" sz="1600" u="sng" dirty="0">
                <a:solidFill>
                  <a:srgbClr val="23728E"/>
                </a:solidFill>
                <a:latin typeface="Myriad Pro Light" panose="020B0603030403020204" pitchFamily="34" charset="0"/>
              </a:rPr>
              <a:t>для граждан неуправляемым и непредсказуемым</a:t>
            </a:r>
            <a:r>
              <a:rPr lang="ru-RU" sz="1600" dirty="0">
                <a:solidFill>
                  <a:srgbClr val="23728E"/>
                </a:solidFill>
                <a:latin typeface="Myriad Pro Light" panose="020B0603030403020204" pitchFamily="34" charset="0"/>
              </a:rPr>
              <a:t>.  </a:t>
            </a:r>
          </a:p>
          <a:p>
            <a:r>
              <a:rPr lang="ru-RU" dirty="0">
                <a:latin typeface="Myriad Pro Light" panose="020B0603030403020204" pitchFamily="34" charset="0"/>
              </a:rPr>
              <a:t>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49166" y="2190705"/>
            <a:ext cx="101545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Myriad Pro Light" panose="020B0603030403020204" pitchFamily="34" charset="0"/>
              </a:rPr>
              <a:t>Отсутствие персонализированных лимитов ликвидировало связь страхового обеспечения с застрахованными лицами.  </a:t>
            </a:r>
            <a:r>
              <a:rPr lang="ru-RU" sz="1600" dirty="0">
                <a:solidFill>
                  <a:srgbClr val="23728E"/>
                </a:solidFill>
                <a:latin typeface="Myriad Pro Light" panose="020B0603030403020204" pitchFamily="34" charset="0"/>
              </a:rPr>
              <a:t>Система ОМС перешла от обеспечения затрат застрахованных лиц к финансовому обеспечению (содержанию) медицинских организаций. ОМС перестало работать для граждан, оно работает для больниц.  </a:t>
            </a:r>
          </a:p>
        </p:txBody>
      </p:sp>
    </p:spTree>
    <p:extLst>
      <p:ext uri="{BB962C8B-B14F-4D97-AF65-F5344CB8AC3E}">
        <p14:creationId xmlns:p14="http://schemas.microsoft.com/office/powerpoint/2010/main" val="513048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17718-0023-417B-9447-F04ACAE1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430" y="0"/>
            <a:ext cx="9726561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Задача: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405218-2AE1-4149-80A5-171BEC9F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5013" y="6457727"/>
            <a:ext cx="2743200" cy="365125"/>
          </a:xfrm>
        </p:spPr>
        <p:txBody>
          <a:bodyPr/>
          <a:lstStyle/>
          <a:p>
            <a:fld id="{65008C7F-DD0D-4B28-A0E2-104EBD2030E2}" type="slidenum">
              <a:rPr lang="ru-RU" smtClean="0"/>
              <a:t>4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178783-E6E7-4567-A210-7C8B8E540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31" y="6554271"/>
            <a:ext cx="10692406" cy="2011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CB4C7C-B1A2-429D-A4F8-B7EAC56DC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892" y="370958"/>
            <a:ext cx="1886716" cy="5358395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E5C17718-0023-417B-9447-F04ACAE19205}"/>
              </a:ext>
            </a:extLst>
          </p:cNvPr>
          <p:cNvSpPr txBox="1">
            <a:spLocks/>
          </p:cNvSpPr>
          <p:nvPr/>
        </p:nvSpPr>
        <p:spPr>
          <a:xfrm>
            <a:off x="1111431" y="911420"/>
            <a:ext cx="8352118" cy="1450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Myriad Pro Light" panose="020B0603030403020204" pitchFamily="34" charset="0"/>
              </a:rPr>
              <a:t> </a:t>
            </a:r>
          </a:p>
          <a:p>
            <a:r>
              <a:rPr lang="ru-RU" sz="2400" b="1" dirty="0">
                <a:latin typeface="Myriad Pro Light" panose="020B0603030403020204" pitchFamily="34" charset="0"/>
              </a:rPr>
              <a:t>Изучить возможность расчета персонализированных страховых лимитов в системе ОМС, на основе данных доступных из открытых источников. </a:t>
            </a:r>
            <a:endParaRPr lang="ru-RU" sz="2400" dirty="0">
              <a:latin typeface="Myriad Pro Light" panose="020B0603030403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34264" y="2665609"/>
            <a:ext cx="61107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Представить варианты алгоритмов расчета страхового лимита</a:t>
            </a:r>
            <a:r>
              <a:rPr lang="ru-RU" sz="2000" dirty="0">
                <a:solidFill>
                  <a:srgbClr val="23728E"/>
                </a:solidFill>
                <a:latin typeface="Myriad Pro Light" panose="020B0603030403020204" pitchFamily="34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73379" y="3551982"/>
            <a:ext cx="61107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Изучить мнение застрахованных граждан, относительно суммы страхового лимита</a:t>
            </a:r>
            <a:r>
              <a:rPr lang="ru-RU" sz="2000" dirty="0">
                <a:solidFill>
                  <a:srgbClr val="23728E"/>
                </a:solidFill>
                <a:latin typeface="Myriad Pro Light" panose="020B06030304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3710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17718-0023-417B-9447-F04ACAE1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431" y="47968"/>
            <a:ext cx="9726561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Базовые понятия и принципы</a:t>
            </a:r>
            <a:r>
              <a:rPr lang="en-US" sz="40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 (5)</a:t>
            </a:r>
            <a:endParaRPr lang="ru-RU" sz="4000" b="1" dirty="0">
              <a:solidFill>
                <a:srgbClr val="23728E"/>
              </a:solidFill>
              <a:latin typeface="Myriad Pro Light" panose="020B0603030403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405218-2AE1-4149-80A5-171BEC9F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5013" y="6457727"/>
            <a:ext cx="2743200" cy="365125"/>
          </a:xfrm>
        </p:spPr>
        <p:txBody>
          <a:bodyPr/>
          <a:lstStyle/>
          <a:p>
            <a:fld id="{65008C7F-DD0D-4B28-A0E2-104EBD2030E2}" type="slidenum">
              <a:rPr lang="ru-RU" smtClean="0"/>
              <a:t>5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178783-E6E7-4567-A210-7C8B8E540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31" y="6554271"/>
            <a:ext cx="10692406" cy="2011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CB4C7C-B1A2-429D-A4F8-B7EAC56DC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284" y="498920"/>
            <a:ext cx="1886716" cy="5358395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5C17718-0023-417B-9447-F04ACAE19205}"/>
              </a:ext>
            </a:extLst>
          </p:cNvPr>
          <p:cNvSpPr txBox="1">
            <a:spLocks/>
          </p:cNvSpPr>
          <p:nvPr/>
        </p:nvSpPr>
        <p:spPr>
          <a:xfrm>
            <a:off x="1559911" y="710829"/>
            <a:ext cx="8089100" cy="1641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Myriad Pro Light" panose="020B0603030403020204" pitchFamily="34" charset="0"/>
              </a:rPr>
              <a:t>ОМС </a:t>
            </a:r>
            <a:r>
              <a:rPr lang="en-US" sz="2000" dirty="0">
                <a:latin typeface="Myriad Pro Light" panose="020B0603030403020204" pitchFamily="34" charset="0"/>
              </a:rPr>
              <a:t>(</a:t>
            </a:r>
            <a:r>
              <a:rPr lang="ru-RU" sz="2000" dirty="0">
                <a:latin typeface="Myriad Pro Light" panose="020B0603030403020204" pitchFamily="34" charset="0"/>
              </a:rPr>
              <a:t>обязательное медицинское страхование) - </a:t>
            </a:r>
            <a:r>
              <a:rPr lang="ru-RU" sz="2000" u="sng" dirty="0">
                <a:latin typeface="Myriad Pro Light" panose="020B0603030403020204" pitchFamily="34" charset="0"/>
              </a:rPr>
              <a:t>это страховая услуга, </a:t>
            </a:r>
            <a:r>
              <a:rPr lang="ru-RU" sz="2000" dirty="0">
                <a:latin typeface="Myriad Pro Light" panose="020B0603030403020204" pitchFamily="34" charset="0"/>
              </a:rPr>
              <a:t>реализуемая на принудительной и </a:t>
            </a:r>
            <a:r>
              <a:rPr lang="ru-RU" sz="2000" u="sng" dirty="0">
                <a:latin typeface="Myriad Pro Light" panose="020B0603030403020204" pitchFamily="34" charset="0"/>
              </a:rPr>
              <a:t>возмездной</a:t>
            </a:r>
            <a:r>
              <a:rPr lang="ru-RU" sz="2000" dirty="0">
                <a:latin typeface="Myriad Pro Light" panose="020B0603030403020204" pitchFamily="34" charset="0"/>
              </a:rPr>
              <a:t> основе. 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5C17718-0023-417B-9447-F04ACAE19205}"/>
              </a:ext>
            </a:extLst>
          </p:cNvPr>
          <p:cNvSpPr txBox="1">
            <a:spLocks/>
          </p:cNvSpPr>
          <p:nvPr/>
        </p:nvSpPr>
        <p:spPr>
          <a:xfrm>
            <a:off x="2133897" y="1824483"/>
            <a:ext cx="10208553" cy="1248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rgbClr val="23728E"/>
              </a:solidFill>
              <a:latin typeface="Myriad Pro Light" panose="020B060303040302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5C17718-0023-417B-9447-F04ACAE19205}"/>
              </a:ext>
            </a:extLst>
          </p:cNvPr>
          <p:cNvSpPr txBox="1">
            <a:spLocks/>
          </p:cNvSpPr>
          <p:nvPr/>
        </p:nvSpPr>
        <p:spPr>
          <a:xfrm>
            <a:off x="1559911" y="2725671"/>
            <a:ext cx="10387781" cy="1022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Myriad Pro Light" panose="020B0603030403020204" pitchFamily="34" charset="0"/>
              </a:rPr>
              <a:t>Любой вид страхования осуществляться только на возмездной основе. </a:t>
            </a:r>
          </a:p>
          <a:p>
            <a:r>
              <a:rPr lang="ru-RU" sz="2000" dirty="0">
                <a:latin typeface="Myriad Pro Light" panose="020B0603030403020204" pitchFamily="34" charset="0"/>
              </a:rPr>
              <a:t>За деньги, т.е. в обмен на страховую премию приобретаются услуги страхового обеспечения затрат (имущественных потерь),  в случае реализации риска страховых событий. </a:t>
            </a:r>
            <a:endParaRPr lang="ru-RU" sz="2000" u="sng" dirty="0">
              <a:latin typeface="Myriad Pro Light" panose="020B0603030403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7804" y="1864372"/>
            <a:ext cx="82055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47591"/>
                </a:solidFill>
                <a:latin typeface="Myriad Pro Light" panose="020B0603030403020204" pitchFamily="34" charset="0"/>
              </a:rPr>
              <a:t>Каждый гражданин оплачивает страховые услуги ОМС через своего налогового агента – работодатель для работающих, для неработающих граждан страхователем является  </a:t>
            </a:r>
          </a:p>
          <a:p>
            <a:r>
              <a:rPr lang="ru-RU" sz="1600" dirty="0">
                <a:solidFill>
                  <a:srgbClr val="247591"/>
                </a:solidFill>
                <a:latin typeface="Myriad Pro Light" panose="020B0603030403020204" pitchFamily="34" charset="0"/>
              </a:rPr>
              <a:t>правительства субъектов РФ по месту проживания. </a:t>
            </a:r>
          </a:p>
          <a:p>
            <a:endParaRPr lang="ru-RU" sz="1600" dirty="0">
              <a:solidFill>
                <a:srgbClr val="247591"/>
              </a:solidFill>
              <a:latin typeface="Myriad Pro Light" panose="020B0603030403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24398" y="3748485"/>
            <a:ext cx="79172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3728E"/>
                </a:solidFill>
                <a:latin typeface="Myriad Pro Light" panose="020B0603030403020204" pitchFamily="34" charset="0"/>
              </a:rPr>
              <a:t>В случае ОМС – это возмещение </a:t>
            </a:r>
            <a:r>
              <a:rPr lang="ru-RU" sz="1600" u="sng" dirty="0">
                <a:solidFill>
                  <a:srgbClr val="23728E"/>
                </a:solidFill>
                <a:latin typeface="Myriad Pro Light" panose="020B0603030403020204" pitchFamily="34" charset="0"/>
              </a:rPr>
              <a:t>затрат связанных с оказанием медицинской помощи при заболеваниях, входящих в программу ОМС 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659014" y="5345213"/>
            <a:ext cx="80526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47591"/>
                </a:solidFill>
                <a:latin typeface="Myriad Pro Light" panose="020B0603030403020204" pitchFamily="34" charset="0"/>
              </a:rPr>
              <a:t>Задача страхования (ОМС) – не оказать медицинскую помощь, а оплатить затраты, связанные с уже оказанной медицинской помощью. Поэтому объем гарантий в ОМС целесообразно измерять не о объемах медпомощи, а в деньгах компенсирующих затраты на медпомощь, персонализированной страховой сумме.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581445" y="4650389"/>
            <a:ext cx="8435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Myriad Pro Light" panose="020B0603030403020204" pitchFamily="34" charset="0"/>
              </a:rPr>
              <a:t>Страхование </a:t>
            </a:r>
            <a:r>
              <a:rPr lang="en-US" sz="2000" dirty="0">
                <a:latin typeface="Myriad Pro Light" panose="020B0603030403020204" pitchFamily="34" charset="0"/>
              </a:rPr>
              <a:t>- </a:t>
            </a:r>
            <a:r>
              <a:rPr lang="ru-RU" sz="2000" dirty="0">
                <a:latin typeface="Myriad Pro Light" panose="020B0603030403020204" pitchFamily="34" charset="0"/>
              </a:rPr>
              <a:t>финансовый институт. Объем страховых услуг – объем страховых гарантий подлежит измерению в деньгах, в рублях.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69978" y="1279597"/>
            <a:ext cx="405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1</a:t>
            </a:r>
            <a:endParaRPr lang="ru-RU" sz="3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028835" y="2721914"/>
            <a:ext cx="405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2</a:t>
            </a:r>
            <a:endParaRPr lang="ru-RU" sz="3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069978" y="4650389"/>
            <a:ext cx="405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3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7393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17718-0023-417B-9447-F04ACAE1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035" y="-6248"/>
            <a:ext cx="9726561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Базовые понятия и принципы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405218-2AE1-4149-80A5-171BEC9F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5013" y="6457727"/>
            <a:ext cx="2743200" cy="365125"/>
          </a:xfrm>
        </p:spPr>
        <p:txBody>
          <a:bodyPr/>
          <a:lstStyle/>
          <a:p>
            <a:fld id="{65008C7F-DD0D-4B28-A0E2-104EBD2030E2}" type="slidenum">
              <a:rPr lang="ru-RU" smtClean="0"/>
              <a:t>6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178783-E6E7-4567-A210-7C8B8E540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31" y="6554271"/>
            <a:ext cx="10692406" cy="2011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CB4C7C-B1A2-429D-A4F8-B7EAC56DC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284" y="498920"/>
            <a:ext cx="1886716" cy="5358395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5C17718-0023-417B-9447-F04ACAE19205}"/>
              </a:ext>
            </a:extLst>
          </p:cNvPr>
          <p:cNvSpPr txBox="1">
            <a:spLocks/>
          </p:cNvSpPr>
          <p:nvPr/>
        </p:nvSpPr>
        <p:spPr>
          <a:xfrm>
            <a:off x="1593123" y="1855368"/>
            <a:ext cx="10208553" cy="1248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rgbClr val="23728E"/>
              </a:solidFill>
              <a:latin typeface="Myriad Pro Light" panose="020B0603030403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86241" y="1240692"/>
            <a:ext cx="102085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Myriad Pro Light" panose="020B0603030403020204" pitchFamily="34" charset="0"/>
              </a:rPr>
              <a:t>Размер (объем) страховых гарантий или объем страхового возмещения, который приобретается в обмен на страховую премию (взносы), характеризуются как страховая сумма или страховой лимит.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97816" y="2202799"/>
            <a:ext cx="82192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3728E"/>
                </a:solidFill>
                <a:latin typeface="Myriad Pro Light" panose="020B0603030403020204" pitchFamily="34" charset="0"/>
              </a:rPr>
              <a:t>Он всегда измеряется в денежном эквиваленте, персонализирован относительно объекта страхования, и является обязательным условием договора страхования </a:t>
            </a:r>
            <a:r>
              <a:rPr lang="en-US" sz="1600" dirty="0">
                <a:solidFill>
                  <a:srgbClr val="23728E"/>
                </a:solidFill>
                <a:latin typeface="Myriad Pro Light" panose="020B0603030403020204" pitchFamily="34" charset="0"/>
              </a:rPr>
              <a:t>[1]</a:t>
            </a:r>
            <a:r>
              <a:rPr lang="ru-RU" sz="1600" dirty="0">
                <a:solidFill>
                  <a:srgbClr val="23728E"/>
                </a:solidFill>
                <a:latin typeface="Myriad Pro Light" panose="020B0603030403020204" pitchFamily="34" charset="0"/>
              </a:rPr>
              <a:t>. </a:t>
            </a:r>
          </a:p>
          <a:p>
            <a:endParaRPr lang="ru-RU" sz="1600" dirty="0">
              <a:solidFill>
                <a:srgbClr val="23728E"/>
              </a:solidFill>
              <a:latin typeface="Myriad Pro Light" panose="020B0603030403020204" pitchFamily="34" charset="0"/>
            </a:endParaRPr>
          </a:p>
          <a:p>
            <a:r>
              <a:rPr lang="ru-RU" sz="1600" dirty="0">
                <a:solidFill>
                  <a:srgbClr val="23728E"/>
                </a:solidFill>
                <a:latin typeface="Myriad Pro Light" panose="020B0603030403020204" pitchFamily="34" charset="0"/>
              </a:rPr>
              <a:t>В настоящее время, законом о медицинском страховании </a:t>
            </a:r>
            <a:r>
              <a:rPr lang="en-US" sz="1600" dirty="0">
                <a:solidFill>
                  <a:srgbClr val="23728E"/>
                </a:solidFill>
                <a:latin typeface="Myriad Pro Light" panose="020B0603030403020204" pitchFamily="34" charset="0"/>
              </a:rPr>
              <a:t>[2]</a:t>
            </a:r>
            <a:r>
              <a:rPr lang="ru-RU" sz="1600" dirty="0">
                <a:solidFill>
                  <a:srgbClr val="23728E"/>
                </a:solidFill>
                <a:latin typeface="Myriad Pro Light" panose="020B0603030403020204" pitchFamily="34" charset="0"/>
              </a:rPr>
              <a:t> размер страховых гарантий или порядок его определения не установлен. 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E5C17718-0023-417B-9447-F04ACAE19205}"/>
              </a:ext>
            </a:extLst>
          </p:cNvPr>
          <p:cNvSpPr txBox="1">
            <a:spLocks/>
          </p:cNvSpPr>
          <p:nvPr/>
        </p:nvSpPr>
        <p:spPr>
          <a:xfrm>
            <a:off x="1381970" y="3424672"/>
            <a:ext cx="9971829" cy="1725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Myriad Pro Light" panose="020B0603030403020204" pitchFamily="34" charset="0"/>
              </a:rPr>
              <a:t>Реализация обязательного страхования, в </a:t>
            </a:r>
            <a:r>
              <a:rPr lang="ru-RU" sz="2000" dirty="0" err="1">
                <a:latin typeface="Myriad Pro Light" panose="020B0603030403020204" pitchFamily="34" charset="0"/>
              </a:rPr>
              <a:t>т.ч</a:t>
            </a:r>
            <a:r>
              <a:rPr lang="ru-RU" sz="2000" dirty="0">
                <a:latin typeface="Myriad Pro Light" panose="020B0603030403020204" pitchFamily="34" charset="0"/>
              </a:rPr>
              <a:t>. ОМС, определяются федеральными законами о конкретных видах обязательного страхования. Федеральный </a:t>
            </a:r>
            <a:r>
              <a:rPr lang="ru-RU" sz="2000" u="sng" dirty="0">
                <a:latin typeface="Myriad Pro Light" panose="020B0603030403020204" pitchFamily="34" charset="0"/>
              </a:rPr>
              <a:t>закон о конкретном виде обязательного страхования должен содержать положения, определяющие: минимальный размер страховой суммы или порядок ее определения </a:t>
            </a:r>
            <a:r>
              <a:rPr lang="en-US" sz="1800" dirty="0">
                <a:latin typeface="Myriad Pro Light" panose="020B0603030403020204" pitchFamily="34" charset="0"/>
              </a:rPr>
              <a:t>[</a:t>
            </a:r>
            <a:r>
              <a:rPr lang="ru-RU" sz="1800" dirty="0">
                <a:latin typeface="Myriad Pro Light" panose="020B0603030403020204" pitchFamily="34" charset="0"/>
              </a:rPr>
              <a:t>3</a:t>
            </a:r>
            <a:r>
              <a:rPr lang="en-US" sz="1800" dirty="0">
                <a:latin typeface="Myriad Pro Light" panose="020B0603030403020204" pitchFamily="34" charset="0"/>
              </a:rPr>
              <a:t>]</a:t>
            </a:r>
            <a:endParaRPr lang="ru-RU" sz="1800" dirty="0">
              <a:latin typeface="Myriad Pro Light" panose="020B0603030403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02616" y="5065171"/>
            <a:ext cx="86990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3728E"/>
                </a:solidFill>
                <a:latin typeface="Myriad Pro Light" panose="020B0603030403020204" pitchFamily="34" charset="0"/>
              </a:rPr>
              <a:t>Это положение закона применимо и к системе ОМС. У медицинского страхования нет никаких особенностей, за исключением одной - порядка страховых выплат. В отличии от других видов страхования,  страховые выплаты осуществляются не «на руки» застрахованному, а медицинской организации, которая понесла затраты при оказании медицинской помощи застрахованному лицу при </a:t>
            </a:r>
            <a:r>
              <a:rPr lang="ru-RU" sz="1600" dirty="0" err="1">
                <a:solidFill>
                  <a:srgbClr val="23728E"/>
                </a:solidFill>
                <a:latin typeface="Myriad Pro Light" panose="020B0603030403020204" pitchFamily="34" charset="0"/>
              </a:rPr>
              <a:t>леченим</a:t>
            </a:r>
            <a:r>
              <a:rPr lang="ru-RU" sz="1600" dirty="0">
                <a:solidFill>
                  <a:srgbClr val="23728E"/>
                </a:solidFill>
                <a:latin typeface="Myriad Pro Light" panose="020B0603030403020204" pitchFamily="34" charset="0"/>
              </a:rPr>
              <a:t> заболевания, входящего в программу ОМС.    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70056" y="3820538"/>
            <a:ext cx="405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5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70056" y="1285485"/>
            <a:ext cx="405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4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14655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17718-0023-417B-9447-F04ACAE1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787" y="67493"/>
            <a:ext cx="10260227" cy="94994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Алгоритм расчета :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405218-2AE1-4149-80A5-171BEC9F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5013" y="6457727"/>
            <a:ext cx="2743200" cy="365125"/>
          </a:xfrm>
        </p:spPr>
        <p:txBody>
          <a:bodyPr/>
          <a:lstStyle/>
          <a:p>
            <a:fld id="{65008C7F-DD0D-4B28-A0E2-104EBD2030E2}" type="slidenum">
              <a:rPr lang="ru-RU" smtClean="0"/>
              <a:t>7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178783-E6E7-4567-A210-7C8B8E540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31" y="6554271"/>
            <a:ext cx="10692406" cy="2011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CB4C7C-B1A2-429D-A4F8-B7EAC56DC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892" y="370958"/>
            <a:ext cx="1886716" cy="535839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78022" y="2173933"/>
            <a:ext cx="97554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3728E"/>
                </a:solidFill>
                <a:latin typeface="Myriad Pro Light" panose="020B0603030403020204" pitchFamily="34" charset="0"/>
              </a:rPr>
              <a:t>Предполагается, что данные показатели рассчитываются и устанавливаются Программой в корреляции с объемом расходов фонда ОМС на медицинскую помощи. Так как бюджет фонд ОМС в 2022 голу был исполнен с профицитом </a:t>
            </a:r>
            <a:r>
              <a:rPr lang="en-US" sz="1600" dirty="0">
                <a:solidFill>
                  <a:srgbClr val="23728E"/>
                </a:solidFill>
                <a:latin typeface="Myriad Pro Light" panose="020B0603030403020204" pitchFamily="34" charset="0"/>
              </a:rPr>
              <a:t>[5]</a:t>
            </a:r>
            <a:r>
              <a:rPr lang="ru-RU" sz="1600" dirty="0">
                <a:solidFill>
                  <a:srgbClr val="23728E"/>
                </a:solidFill>
                <a:latin typeface="Myriad Pro Light" panose="020B0603030403020204" pitchFamily="34" charset="0"/>
              </a:rPr>
              <a:t>, полагаем, что показатели установленные Программой на 100% покрывают потребности населения в медицинской помощи.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78791" y="833154"/>
            <a:ext cx="97554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3728E"/>
                </a:solidFill>
                <a:latin typeface="Myriad Pro Light" panose="020B0603030403020204" pitchFamily="34" charset="0"/>
              </a:rPr>
              <a:t>В основу расчета положены средние нормативы объема оказания и средние нормативы финансовых затрат на единицу объема медицинской помощи в разрезе видов и условий её оказания, утверждены в Постановления Правительства РФ от 29.12.2022 N 2497 "О Программе государственных гарантий бесплатного оказания гражданам медицинской помощи на 2023 год и на плановый период 2024 и 2025 годов, (далее Программа), Приложение №6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78021" y="3306267"/>
            <a:ext cx="97554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3728E"/>
                </a:solidFill>
                <a:latin typeface="Myriad Pro Light" panose="020B0603030403020204" pitchFamily="34" charset="0"/>
              </a:rPr>
              <a:t>Программа предусматривает финансирование «гарантий» из двух источников. В расчетах будут учтены оба.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78021" y="3707832"/>
            <a:ext cx="99592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3728E"/>
                </a:solidFill>
                <a:latin typeface="Myriad Pro Light" panose="020B0603030403020204" pitchFamily="34" charset="0"/>
              </a:rPr>
              <a:t>На основе данных Программы рассчитаем объем страховых гарантий утвержденных Программой из расчета на одного человека в год по всем видам и условиям оказания медицинской помощи, без учёта частоты обращений. Зная показатель общей заболеваемости мы сможем рассчитать величину допустимых затрат (лимит), с учетом вероятности и случайности страховых событий, т.е. уровня общей заболеваемости населения.   </a:t>
            </a:r>
          </a:p>
          <a:p>
            <a:r>
              <a:rPr lang="ru-RU" sz="1600" dirty="0">
                <a:solidFill>
                  <a:srgbClr val="23728E"/>
                </a:solidFill>
                <a:latin typeface="Myriad Pro Light" panose="020B0603030403020204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78791" y="2908693"/>
            <a:ext cx="10020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3728E"/>
                </a:solidFill>
                <a:latin typeface="Myriad Pro Light" panose="020B0603030403020204" pitchFamily="34" charset="0"/>
              </a:rPr>
              <a:t>.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478020" y="4925914"/>
            <a:ext cx="97554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3728E"/>
                </a:solidFill>
                <a:latin typeface="Myriad Pro Light" panose="020B0603030403020204" pitchFamily="34" charset="0"/>
              </a:rPr>
              <a:t>В качестве «проверочных действий» мы проведем расчет страхового лимита на основе общего </a:t>
            </a:r>
            <a:r>
              <a:rPr lang="ru-RU" sz="1600" dirty="0" err="1">
                <a:solidFill>
                  <a:srgbClr val="23728E"/>
                </a:solidFill>
                <a:latin typeface="Myriad Pro Light" panose="020B0603030403020204" pitchFamily="34" charset="0"/>
              </a:rPr>
              <a:t>голового</a:t>
            </a:r>
            <a:r>
              <a:rPr lang="ru-RU" sz="1600" dirty="0">
                <a:solidFill>
                  <a:srgbClr val="23728E"/>
                </a:solidFill>
                <a:latin typeface="Myriad Pro Light" panose="020B0603030403020204" pitchFamily="34" charset="0"/>
              </a:rPr>
              <a:t> числа фактических обращений за медицинской помощью, её стоимостью дифференцированной по видам помощи, численности застрахованных, уровня заболеваемости и размера страховых взносов.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478020" y="5864586"/>
            <a:ext cx="97554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3728E"/>
                </a:solidFill>
                <a:latin typeface="Myriad Pro Light" panose="020B0603030403020204" pitchFamily="34" charset="0"/>
              </a:rPr>
              <a:t>Учитывая аналогию ДМС и ОМС мы предложим аналоговый расчет страховой суммы в ОМС на основе дифференцированного ряда коэффициентов страхового покрытия в ДМС.   </a:t>
            </a:r>
          </a:p>
        </p:txBody>
      </p:sp>
      <p:sp>
        <p:nvSpPr>
          <p:cNvPr id="7" name="Овал 6"/>
          <p:cNvSpPr/>
          <p:nvPr/>
        </p:nvSpPr>
        <p:spPr>
          <a:xfrm>
            <a:off x="1031182" y="1602955"/>
            <a:ext cx="293205" cy="262036"/>
          </a:xfrm>
          <a:prstGeom prst="ellipse">
            <a:avLst/>
          </a:prstGeom>
          <a:solidFill>
            <a:srgbClr val="247591"/>
          </a:solidFill>
          <a:ln>
            <a:solidFill>
              <a:srgbClr val="247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031183" y="2450506"/>
            <a:ext cx="293205" cy="262036"/>
          </a:xfrm>
          <a:prstGeom prst="ellipse">
            <a:avLst/>
          </a:prstGeom>
          <a:solidFill>
            <a:srgbClr val="247591"/>
          </a:solidFill>
          <a:ln>
            <a:solidFill>
              <a:srgbClr val="247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031184" y="3306267"/>
            <a:ext cx="293205" cy="262036"/>
          </a:xfrm>
          <a:prstGeom prst="ellipse">
            <a:avLst/>
          </a:prstGeom>
          <a:solidFill>
            <a:srgbClr val="247591"/>
          </a:solidFill>
          <a:ln>
            <a:solidFill>
              <a:srgbClr val="247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038213" y="4114622"/>
            <a:ext cx="293205" cy="262036"/>
          </a:xfrm>
          <a:prstGeom prst="ellipse">
            <a:avLst/>
          </a:prstGeom>
          <a:solidFill>
            <a:srgbClr val="247591"/>
          </a:solidFill>
          <a:ln>
            <a:solidFill>
              <a:srgbClr val="247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038213" y="5004297"/>
            <a:ext cx="293205" cy="262036"/>
          </a:xfrm>
          <a:prstGeom prst="ellipse">
            <a:avLst/>
          </a:prstGeom>
          <a:solidFill>
            <a:srgbClr val="247591"/>
          </a:solidFill>
          <a:ln>
            <a:solidFill>
              <a:srgbClr val="247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038213" y="5991558"/>
            <a:ext cx="293205" cy="262036"/>
          </a:xfrm>
          <a:prstGeom prst="ellipse">
            <a:avLst/>
          </a:prstGeom>
          <a:solidFill>
            <a:srgbClr val="247591"/>
          </a:solidFill>
          <a:ln>
            <a:solidFill>
              <a:srgbClr val="247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>
            <a:stCxn id="7" idx="4"/>
            <a:endCxn id="28" idx="4"/>
          </p:cNvCxnSpPr>
          <p:nvPr/>
        </p:nvCxnSpPr>
        <p:spPr>
          <a:xfrm>
            <a:off x="1177785" y="1864991"/>
            <a:ext cx="7031" cy="4388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427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17718-0023-417B-9447-F04ACAE1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863" y="238306"/>
            <a:ext cx="8151550" cy="847282"/>
          </a:xfrm>
        </p:spPr>
        <p:txBody>
          <a:bodyPr>
            <a:normAutofit fontScale="90000"/>
          </a:bodyPr>
          <a:lstStyle/>
          <a:p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Объемы финансовых гарантий на 1 человека установленных базовой программой ОМС</a:t>
            </a:r>
            <a:br>
              <a:rPr lang="ru-RU" dirty="0"/>
            </a:br>
            <a:br>
              <a:rPr lang="ru-RU" dirty="0"/>
            </a:br>
            <a:endParaRPr lang="ru-RU" sz="2800" b="1" dirty="0">
              <a:solidFill>
                <a:srgbClr val="23728E"/>
              </a:solidFill>
              <a:latin typeface="Myriad Pro Light" panose="020B0603030403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405218-2AE1-4149-80A5-171BEC9F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8C7F-DD0D-4B28-A0E2-104EBD2030E2}" type="slidenum">
              <a:rPr lang="ru-RU" smtClean="0"/>
              <a:t>8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178783-E6E7-4567-A210-7C8B8E540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58" y="6538912"/>
            <a:ext cx="10692406" cy="201168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682514" y="4493629"/>
            <a:ext cx="2067237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057054" y="4430174"/>
            <a:ext cx="14772254" cy="5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086872" y="5931351"/>
            <a:ext cx="117787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160858" y="172172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25656" y="4690150"/>
            <a:ext cx="98744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23728E"/>
                </a:solidFill>
                <a:latin typeface="Myriad Pro Light" panose="020B0403030403020204" pitchFamily="34" charset="0"/>
              </a:rPr>
              <a:t>Объем гарантий в рамках базовой программы  на 1 человека определен расчетным путем на основе Прил.6 Постановления Правительства РФ от 29.12.2022 N 2497</a:t>
            </a:r>
          </a:p>
          <a:p>
            <a:r>
              <a:rPr lang="ru-RU" sz="1200" dirty="0">
                <a:solidFill>
                  <a:srgbClr val="23728E"/>
                </a:solidFill>
                <a:latin typeface="Myriad Pro Light" panose="020B0403030403020204" pitchFamily="34" charset="0"/>
              </a:rPr>
              <a:t>"О Программе государственных гарантий бесплатного оказания гражданам медицинской помощи на 2023 год и на плановый период 2024 и 2025 годов", исходя из средних нормативов объема медицинской помощи  и средних нормативов финансовых затрат на единицу объема медицинской помощи.</a:t>
            </a:r>
          </a:p>
          <a:p>
            <a:br>
              <a:rPr lang="ru-RU" sz="1200" dirty="0">
                <a:solidFill>
                  <a:srgbClr val="23728E"/>
                </a:solidFill>
                <a:latin typeface="Myriad Pro Light" panose="020B0403030403020204" pitchFamily="34" charset="0"/>
              </a:rPr>
            </a:br>
            <a:r>
              <a:rPr lang="ru-RU" sz="1200" dirty="0">
                <a:solidFill>
                  <a:srgbClr val="23728E"/>
                </a:solidFill>
                <a:latin typeface="Myriad Pro Light" panose="020B0403030403020204" pitchFamily="34" charset="0"/>
              </a:rPr>
              <a:t>Постатейный расчет приведен в </a:t>
            </a:r>
            <a:r>
              <a:rPr lang="ru-RU" sz="1200" dirty="0">
                <a:solidFill>
                  <a:srgbClr val="23728E"/>
                </a:solidFill>
                <a:latin typeface="Myriad Pro Light" panose="020B0403030403020204" pitchFamily="34" charset="0"/>
                <a:hlinkClick r:id="rId3"/>
              </a:rPr>
              <a:t>Таблице</a:t>
            </a:r>
            <a:br>
              <a:rPr lang="ru-RU" sz="1200" dirty="0">
                <a:solidFill>
                  <a:srgbClr val="23728E"/>
                </a:solidFill>
                <a:latin typeface="Myriad Pro Light" panose="020B0403030403020204" pitchFamily="34" charset="0"/>
              </a:rPr>
            </a:br>
            <a:br>
              <a:rPr lang="ru-RU" sz="1200" dirty="0">
                <a:solidFill>
                  <a:srgbClr val="23728E"/>
                </a:solidFill>
                <a:latin typeface="Myriad Pro Light" panose="020B0403030403020204" pitchFamily="34" charset="0"/>
              </a:rPr>
            </a:br>
            <a:endParaRPr lang="ru-RU" sz="1200" dirty="0">
              <a:solidFill>
                <a:srgbClr val="23728E"/>
              </a:solidFill>
              <a:latin typeface="Myriad Pro Light" panose="020B0403030403020204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621307" y="116890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699050"/>
              </p:ext>
            </p:extLst>
          </p:nvPr>
        </p:nvGraphicFramePr>
        <p:xfrm>
          <a:off x="1724440" y="1363300"/>
          <a:ext cx="7391228" cy="2917829"/>
        </p:xfrm>
        <a:graphic>
          <a:graphicData uri="http://schemas.openxmlformats.org/drawingml/2006/table">
            <a:tbl>
              <a:tblPr/>
              <a:tblGrid>
                <a:gridCol w="2946194">
                  <a:extLst>
                    <a:ext uri="{9D8B030D-6E8A-4147-A177-3AD203B41FA5}">
                      <a16:colId xmlns:a16="http://schemas.microsoft.com/office/drawing/2014/main" val="1207105315"/>
                    </a:ext>
                  </a:extLst>
                </a:gridCol>
                <a:gridCol w="1481678">
                  <a:extLst>
                    <a:ext uri="{9D8B030D-6E8A-4147-A177-3AD203B41FA5}">
                      <a16:colId xmlns:a16="http://schemas.microsoft.com/office/drawing/2014/main" val="1540880250"/>
                    </a:ext>
                  </a:extLst>
                </a:gridCol>
                <a:gridCol w="1481678">
                  <a:extLst>
                    <a:ext uri="{9D8B030D-6E8A-4147-A177-3AD203B41FA5}">
                      <a16:colId xmlns:a16="http://schemas.microsoft.com/office/drawing/2014/main" val="4126320303"/>
                    </a:ext>
                  </a:extLst>
                </a:gridCol>
                <a:gridCol w="1481678">
                  <a:extLst>
                    <a:ext uri="{9D8B030D-6E8A-4147-A177-3AD203B41FA5}">
                      <a16:colId xmlns:a16="http://schemas.microsoft.com/office/drawing/2014/main" val="172858791"/>
                    </a:ext>
                  </a:extLst>
                </a:gridCol>
              </a:tblGrid>
              <a:tr h="743909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В рамках базовой программы ОМС</a:t>
                      </a:r>
                    </a:p>
                  </a:txBody>
                  <a:tcPr marL="28575" marR="28575" marT="19050" marB="19050" anchor="ctr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2023 г.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2024 г.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2025 г.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3954669"/>
                  </a:ext>
                </a:extLst>
              </a:tr>
              <a:tr h="36232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Скорая</a:t>
                      </a:r>
                    </a:p>
                  </a:txBody>
                  <a:tcPr marL="28575" marR="28575" marT="19050" marB="19050" anchor="b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953,78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1 019,79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1 084,72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09157"/>
                  </a:ext>
                </a:extLst>
              </a:tr>
              <a:tr h="36232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Первичная МСП</a:t>
                      </a:r>
                    </a:p>
                  </a:txBody>
                  <a:tcPr marL="28575" marR="28575" marT="19050" marB="19050" anchor="b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5 968,89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6 377,37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6 779,53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068635"/>
                  </a:ext>
                </a:extLst>
              </a:tr>
              <a:tr h="36232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В условиях ДС</a:t>
                      </a:r>
                    </a:p>
                  </a:txBody>
                  <a:tcPr marL="28575" marR="28575" marT="19050" marB="19050" anchor="b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1 808,04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1 900,11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1 992,72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673996"/>
                  </a:ext>
                </a:extLst>
              </a:tr>
              <a:tr h="36232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Специализированная</a:t>
                      </a:r>
                    </a:p>
                  </a:txBody>
                  <a:tcPr marL="28575" marR="28575" marT="19050" marB="19050" anchor="b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7 317,80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7 901,05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8 284,32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625356"/>
                  </a:ext>
                </a:extLst>
              </a:tr>
              <a:tr h="36232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Медицинская реабилитация</a:t>
                      </a:r>
                    </a:p>
                  </a:txBody>
                  <a:tcPr marL="28575" marR="28575" marT="19050" marB="19050" anchor="b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449,14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476,39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503,81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404780"/>
                  </a:ext>
                </a:extLst>
              </a:tr>
              <a:tr h="36232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marL="28575" marR="28575" marT="19050" marB="19050" anchor="b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16 497,65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17 674,71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  <a:ea typeface="+mn-ea"/>
                          <a:cs typeface="+mn-cs"/>
                        </a:rPr>
                        <a:t>18 645,10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878264"/>
                  </a:ext>
                </a:extLst>
              </a:tr>
            </a:tbl>
          </a:graphicData>
        </a:graphic>
      </p:graphicFrame>
      <p:sp>
        <p:nvSpPr>
          <p:cNvPr id="15" name="Стрелка влево 14">
            <a:hlinkClick r:id="rId4" action="ppaction://hlinksldjump" tooltip="Перейти к оглавлению"/>
          </p:cNvPr>
          <p:cNvSpPr/>
          <p:nvPr/>
        </p:nvSpPr>
        <p:spPr>
          <a:xfrm>
            <a:off x="324374" y="297427"/>
            <a:ext cx="248493" cy="229701"/>
          </a:xfrm>
          <a:prstGeom prst="leftArrow">
            <a:avLst/>
          </a:prstGeom>
          <a:solidFill>
            <a:srgbClr val="FFFFFF"/>
          </a:solidFill>
          <a:ln>
            <a:solidFill>
              <a:srgbClr val="247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35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17718-0023-417B-9447-F04ACAE1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333" y="190074"/>
            <a:ext cx="7381267" cy="847282"/>
          </a:xfrm>
        </p:spPr>
        <p:txBody>
          <a:bodyPr>
            <a:normAutofit fontScale="90000"/>
          </a:bodyPr>
          <a:lstStyle/>
          <a:p>
            <a:b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</a:br>
            <a:r>
              <a:rPr lang="ru-RU" sz="2800" b="1" dirty="0">
                <a:solidFill>
                  <a:srgbClr val="23728E"/>
                </a:solidFill>
                <a:latin typeface="Myriad Pro Light" panose="020B0603030403020204" pitchFamily="34" charset="0"/>
              </a:rPr>
              <a:t>Объемы финансовых гарантий на 1 человека за счет бюджетный ассигнований, установленных Программой государственных гарантий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405218-2AE1-4149-80A5-171BEC9F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8C7F-DD0D-4B28-A0E2-104EBD2030E2}" type="slidenum">
              <a:rPr lang="ru-RU" smtClean="0"/>
              <a:t>9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178783-E6E7-4567-A210-7C8B8E540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58" y="6538912"/>
            <a:ext cx="10692406" cy="201168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682514" y="4493629"/>
            <a:ext cx="2067237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86250" y="3289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99377" y="5046753"/>
            <a:ext cx="98096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23728E"/>
                </a:solidFill>
                <a:latin typeface="Myriad Pro Light" panose="020B0403030403020204" pitchFamily="34" charset="0"/>
              </a:rPr>
              <a:t>Таким образом, Объем гарантий на 1 человека за счет бюджетных ассигнований определен расчетным путем на основе Прил.6 Постановления Правительства РФ от 29.12.2022 N 2497 "О Программе государственных гарантий бесплатного оказания гражданам медицинской помощи на 2023 год и на плановый период 2024 и 2025 годов", исходя из средних нормативов объема медицинской помощи  и средних нормативов финансовых затрат на единицу объема медицинской помощи.</a:t>
            </a:r>
          </a:p>
          <a:p>
            <a:br>
              <a:rPr lang="ru-RU" sz="1200" dirty="0">
                <a:solidFill>
                  <a:srgbClr val="23728E"/>
                </a:solidFill>
                <a:latin typeface="Myriad Pro Light" panose="020B0403030403020204" pitchFamily="34" charset="0"/>
              </a:rPr>
            </a:br>
            <a:r>
              <a:rPr lang="ru-RU" sz="1200" dirty="0">
                <a:solidFill>
                  <a:srgbClr val="23728E"/>
                </a:solidFill>
                <a:latin typeface="Myriad Pro Light" panose="020B0403030403020204" pitchFamily="34" charset="0"/>
              </a:rPr>
              <a:t>Постатейный расчет приведен в </a:t>
            </a:r>
            <a:r>
              <a:rPr lang="ru-RU" sz="1200" dirty="0">
                <a:solidFill>
                  <a:srgbClr val="23728E"/>
                </a:solidFill>
                <a:latin typeface="Myriad Pro Light" panose="020B0403030403020204" pitchFamily="34" charset="0"/>
                <a:hlinkClick r:id="rId3" tooltip="Лист1 - постатейно, Лист2 - сводный"/>
              </a:rPr>
              <a:t>Таблице.</a:t>
            </a:r>
            <a:endParaRPr lang="ru-RU" sz="1200" dirty="0">
              <a:solidFill>
                <a:srgbClr val="23728E"/>
              </a:solidFill>
              <a:latin typeface="Myriad Pro Light" panose="020B0403030403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714109"/>
              </p:ext>
            </p:extLst>
          </p:nvPr>
        </p:nvGraphicFramePr>
        <p:xfrm>
          <a:off x="1719471" y="1668890"/>
          <a:ext cx="7507692" cy="2898140"/>
        </p:xfrm>
        <a:graphic>
          <a:graphicData uri="http://schemas.openxmlformats.org/drawingml/2006/table">
            <a:tbl>
              <a:tblPr/>
              <a:tblGrid>
                <a:gridCol w="2489632">
                  <a:extLst>
                    <a:ext uri="{9D8B030D-6E8A-4147-A177-3AD203B41FA5}">
                      <a16:colId xmlns:a16="http://schemas.microsoft.com/office/drawing/2014/main" val="2316358131"/>
                    </a:ext>
                  </a:extLst>
                </a:gridCol>
                <a:gridCol w="1477984">
                  <a:extLst>
                    <a:ext uri="{9D8B030D-6E8A-4147-A177-3AD203B41FA5}">
                      <a16:colId xmlns:a16="http://schemas.microsoft.com/office/drawing/2014/main" val="1876694229"/>
                    </a:ext>
                  </a:extLst>
                </a:gridCol>
                <a:gridCol w="1727283">
                  <a:extLst>
                    <a:ext uri="{9D8B030D-6E8A-4147-A177-3AD203B41FA5}">
                      <a16:colId xmlns:a16="http://schemas.microsoft.com/office/drawing/2014/main" val="2621592801"/>
                    </a:ext>
                  </a:extLst>
                </a:gridCol>
                <a:gridCol w="1812793">
                  <a:extLst>
                    <a:ext uri="{9D8B030D-6E8A-4147-A177-3AD203B41FA5}">
                      <a16:colId xmlns:a16="http://schemas.microsoft.com/office/drawing/2014/main" val="1393196645"/>
                    </a:ext>
                  </a:extLst>
                </a:gridCol>
              </a:tblGrid>
              <a:tr h="917135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За счет бюджетных ассигнований</a:t>
                      </a:r>
                      <a:endParaRPr lang="ru-RU" sz="14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ctr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 2023 г.</a:t>
                      </a:r>
                      <a:endParaRPr lang="ru-RU" sz="14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2024 г.</a:t>
                      </a:r>
                      <a:endParaRPr lang="ru-RU" sz="14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2025 г.</a:t>
                      </a:r>
                      <a:endParaRPr lang="ru-RU" sz="14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835148"/>
                  </a:ext>
                </a:extLst>
              </a:tr>
              <a:tr h="396201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Первичная МСП</a:t>
                      </a:r>
                      <a:endParaRPr lang="ru-RU" sz="14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569,97</a:t>
                      </a:r>
                      <a:endParaRPr lang="ru-RU" sz="14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620,85</a:t>
                      </a:r>
                      <a:endParaRPr lang="ru-RU" sz="14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645,72</a:t>
                      </a:r>
                      <a:endParaRPr lang="ru-RU" sz="14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3344284"/>
                  </a:ext>
                </a:extLst>
              </a:tr>
              <a:tr h="396201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В условиях ДС</a:t>
                      </a:r>
                      <a:endParaRPr lang="ru-RU" sz="14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61,63</a:t>
                      </a:r>
                      <a:endParaRPr lang="ru-RU" sz="14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64,09</a:t>
                      </a:r>
                      <a:endParaRPr lang="ru-RU" sz="14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66,66</a:t>
                      </a:r>
                      <a:endParaRPr lang="ru-RU" sz="14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829468"/>
                  </a:ext>
                </a:extLst>
              </a:tr>
              <a:tr h="396201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Специализированная</a:t>
                      </a:r>
                      <a:endParaRPr lang="ru-RU" sz="14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1 301,86</a:t>
                      </a:r>
                      <a:endParaRPr lang="ru-RU" sz="14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1 353,94</a:t>
                      </a:r>
                      <a:endParaRPr lang="ru-RU" sz="14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1 408,09</a:t>
                      </a:r>
                      <a:endParaRPr lang="ru-RU" sz="14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1697688"/>
                  </a:ext>
                </a:extLst>
              </a:tr>
              <a:tr h="396201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Паллиативная</a:t>
                      </a:r>
                      <a:endParaRPr lang="ru-RU" sz="14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283,35</a:t>
                      </a:r>
                      <a:endParaRPr lang="ru-RU" sz="14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294,68</a:t>
                      </a:r>
                      <a:endParaRPr lang="ru-RU" sz="14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306,47</a:t>
                      </a:r>
                      <a:endParaRPr lang="ru-RU" sz="1400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852713"/>
                  </a:ext>
                </a:extLst>
              </a:tr>
              <a:tr h="396201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ИТОГО</a:t>
                      </a:r>
                      <a:endParaRPr lang="ru-RU" sz="18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2 216,81</a:t>
                      </a:r>
                      <a:endParaRPr lang="ru-RU" sz="18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2 333,56</a:t>
                      </a:r>
                      <a:endParaRPr lang="ru-RU" sz="18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>
                          <a:solidFill>
                            <a:srgbClr val="23728E"/>
                          </a:solidFill>
                          <a:effectLst/>
                          <a:latin typeface="Myriad Pro Light" panose="020B0403030403020204" pitchFamily="34" charset="0"/>
                        </a:rPr>
                        <a:t>2 426,94</a:t>
                      </a:r>
                      <a:endParaRPr lang="ru-RU" sz="1800" b="1" dirty="0">
                        <a:solidFill>
                          <a:srgbClr val="23728E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72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1902"/>
                  </a:ext>
                </a:extLst>
              </a:tr>
            </a:tbl>
          </a:graphicData>
        </a:graphic>
      </p:graphicFrame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621307" y="116890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" name="Стрелка влево 14">
            <a:hlinkClick r:id="rId4" action="ppaction://hlinksldjump" tooltip="Перейти к оглавлению"/>
          </p:cNvPr>
          <p:cNvSpPr/>
          <p:nvPr/>
        </p:nvSpPr>
        <p:spPr>
          <a:xfrm>
            <a:off x="252184" y="423641"/>
            <a:ext cx="248493" cy="229701"/>
          </a:xfrm>
          <a:prstGeom prst="leftArrow">
            <a:avLst/>
          </a:prstGeom>
          <a:solidFill>
            <a:srgbClr val="FFFFFF"/>
          </a:solidFill>
          <a:ln>
            <a:solidFill>
              <a:srgbClr val="247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13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19315</TotalTime>
  <Words>3769</Words>
  <Application>Microsoft Office PowerPoint</Application>
  <PresentationFormat>Широкоэкранный</PresentationFormat>
  <Paragraphs>519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Arial Narrow</vt:lpstr>
      <vt:lpstr>Calibri</vt:lpstr>
      <vt:lpstr>Calibri Light</vt:lpstr>
      <vt:lpstr>Myriad Pro Cond</vt:lpstr>
      <vt:lpstr>Myriad Pro Light</vt:lpstr>
      <vt:lpstr>PT Sans</vt:lpstr>
      <vt:lpstr>Тема Office</vt:lpstr>
      <vt:lpstr>Расчёт размера  страховой суммы по полису ОМС.  (объема страховых гарантий на 1 человека в рамках программы ОМС)</vt:lpstr>
      <vt:lpstr>Структура доклада:</vt:lpstr>
      <vt:lpstr>Постановка проблемы:</vt:lpstr>
      <vt:lpstr>Задача:</vt:lpstr>
      <vt:lpstr>Базовые понятия и принципы (5)</vt:lpstr>
      <vt:lpstr>Базовые понятия и принципы</vt:lpstr>
      <vt:lpstr>Алгоритм расчета :</vt:lpstr>
      <vt:lpstr>   Объемы финансовых гарантий на 1 человека установленных базовой программой ОМС  </vt:lpstr>
      <vt:lpstr> Объемы финансовых гарантий на 1 человека за счет бюджетный ассигнований, установленных Программой государственных гарантий</vt:lpstr>
      <vt:lpstr>     Общий объем финансовых гарантий оплаты медицинской помощи на 1 человека установленный Программой государственных гарантий    </vt:lpstr>
      <vt:lpstr>     Расчет лимита гарантий определенных Программой с учетом уровня заболеваемости в 2022 году    </vt:lpstr>
      <vt:lpstr>     Расчета лимита с учетом общей численности застрахованных и дифференцированных взносов работающего, неработающего населения      </vt:lpstr>
      <vt:lpstr>        Анализ обращений за медицинской помощью  (Выполнение объемов оказания медицинской помощи в рамках реализации  территориальных программ ОМС на 2022 год 1      </vt:lpstr>
      <vt:lpstr>        Определение объема гарантий исходя  из среднего уровня стоимости обращений       </vt:lpstr>
      <vt:lpstr>       Расчет максимального и минимального объема лимита гарантий исходя из стоимости обращения на 1 человека в год по видам медицинской помощи и условиям её оказания.      </vt:lpstr>
      <vt:lpstr>         Сравнительный анализ ДМС и ОМС?         </vt:lpstr>
      <vt:lpstr>      Сравнение основных показателей по ОМС и ДМС     </vt:lpstr>
      <vt:lpstr>         Расчет страховой суммы полиса ОМС через коэффициент покрытия в аналогичном виде страхования (ДМС)          </vt:lpstr>
      <vt:lpstr>         Опрос субъективного мнения относительно размера достаточного страхового лимита         </vt:lpstr>
      <vt:lpstr>     Выводы     </vt:lpstr>
      <vt:lpstr>     Выводы     </vt:lpstr>
      <vt:lpstr>     Выводы     </vt:lpstr>
      <vt:lpstr>     Выводы     </vt:lpstr>
      <vt:lpstr>     Выводы    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Определение государственных гарантий на 1 застрахованное лицо в рамках ОМС</dc:title>
  <dc:creator>Миханошин Дмитрий Сергеевич</dc:creator>
  <cp:lastModifiedBy>Admin</cp:lastModifiedBy>
  <cp:revision>231</cp:revision>
  <dcterms:created xsi:type="dcterms:W3CDTF">2023-11-24T03:42:31Z</dcterms:created>
  <dcterms:modified xsi:type="dcterms:W3CDTF">2023-12-12T09:10:55Z</dcterms:modified>
</cp:coreProperties>
</file>